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handoutMasterIdLst>
    <p:handoutMasterId r:id="rId31"/>
  </p:handoutMasterIdLst>
  <p:sldIdLst>
    <p:sldId id="424" r:id="rId2"/>
    <p:sldId id="425" r:id="rId3"/>
    <p:sldId id="431" r:id="rId4"/>
    <p:sldId id="432" r:id="rId5"/>
    <p:sldId id="446" r:id="rId6"/>
    <p:sldId id="445" r:id="rId7"/>
    <p:sldId id="442" r:id="rId8"/>
    <p:sldId id="444" r:id="rId9"/>
    <p:sldId id="455" r:id="rId10"/>
    <p:sldId id="427" r:id="rId11"/>
    <p:sldId id="433" r:id="rId12"/>
    <p:sldId id="434" r:id="rId13"/>
    <p:sldId id="437" r:id="rId14"/>
    <p:sldId id="435" r:id="rId15"/>
    <p:sldId id="436" r:id="rId16"/>
    <p:sldId id="439" r:id="rId17"/>
    <p:sldId id="441" r:id="rId18"/>
    <p:sldId id="447" r:id="rId19"/>
    <p:sldId id="448" r:id="rId20"/>
    <p:sldId id="449" r:id="rId21"/>
    <p:sldId id="450" r:id="rId22"/>
    <p:sldId id="451" r:id="rId23"/>
    <p:sldId id="452" r:id="rId24"/>
    <p:sldId id="440" r:id="rId25"/>
    <p:sldId id="453" r:id="rId26"/>
    <p:sldId id="426" r:id="rId27"/>
    <p:sldId id="405" r:id="rId28"/>
    <p:sldId id="454"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FF"/>
    <a:srgbClr val="00CC00"/>
    <a:srgbClr val="A1E9B2"/>
    <a:srgbClr val="FF9900"/>
    <a:srgbClr val="FFFFCC"/>
    <a:srgbClr val="FFFFFF"/>
    <a:srgbClr val="FF5050"/>
    <a:srgbClr val="FF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780" autoAdjust="0"/>
  </p:normalViewPr>
  <p:slideViewPr>
    <p:cSldViewPr>
      <p:cViewPr varScale="1">
        <p:scale>
          <a:sx n="63" d="100"/>
          <a:sy n="63" d="100"/>
        </p:scale>
        <p:origin x="11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2000" dirty="0"/>
              <a:t>茨城県</a:t>
            </a:r>
            <a:r>
              <a:rPr lang="ja-JP" altLang="en-US" sz="2000" dirty="0" smtClean="0"/>
              <a:t>の児童相談所での児童虐待</a:t>
            </a:r>
            <a:r>
              <a:rPr lang="ja-JP" altLang="en-US" sz="2000" dirty="0"/>
              <a:t>相談対応件数の推移</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Sheet1!$C$2</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3605140316324021E-17"/>
                  <c:y val="5.75592952134447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39417692328480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42142709890103E-3"/>
                  <c:y val="9.8919189159153752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684285419780206E-3"/>
                  <c:y val="3.372560706467962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684285419780206E-3"/>
                  <c:y val="9.8919189159153752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684285419780206E-3"/>
                  <c:y val="5.755929521344387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842142709890103E-3"/>
                  <c:y val="8.13929833622089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842142709890103E-3"/>
                  <c:y val="5.75592952134447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3.372560706468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0778999793846144E-2"/>
                  <c:y val="1.29060359659737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9052856259340622E-3"/>
                  <c:y val="-3.77754573816122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9368570839560411E-3"/>
                  <c:y val="-2.999460270180190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0884112253059217E-16"/>
                  <c:y val="8.139298336220856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842142709889014E-3"/>
                  <c:y val="1.052266715109728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1.29060359659737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Sheet1!$B$4:$B$18</c:f>
              <c:strCache>
                <c:ptCount val="15"/>
                <c:pt idx="0">
                  <c:v>Ｈ16</c:v>
                </c:pt>
                <c:pt idx="1">
                  <c:v>Ｈ17</c:v>
                </c:pt>
                <c:pt idx="2">
                  <c:v>Ｈ18</c:v>
                </c:pt>
                <c:pt idx="3">
                  <c:v>Ｈ19</c:v>
                </c:pt>
                <c:pt idx="4">
                  <c:v>Ｈ20</c:v>
                </c:pt>
                <c:pt idx="5">
                  <c:v>Ｈ21</c:v>
                </c:pt>
                <c:pt idx="6">
                  <c:v>Ｈ22</c:v>
                </c:pt>
                <c:pt idx="7">
                  <c:v>Ｈ23</c:v>
                </c:pt>
                <c:pt idx="8">
                  <c:v>Ｈ24</c:v>
                </c:pt>
                <c:pt idx="9">
                  <c:v>Ｈ25</c:v>
                </c:pt>
                <c:pt idx="10">
                  <c:v>Ｈ26</c:v>
                </c:pt>
                <c:pt idx="11">
                  <c:v>Ｈ27</c:v>
                </c:pt>
                <c:pt idx="12">
                  <c:v>Ｈ28</c:v>
                </c:pt>
                <c:pt idx="13">
                  <c:v>Ｈ29</c:v>
                </c:pt>
                <c:pt idx="14">
                  <c:v>Ｈ30</c:v>
                </c:pt>
              </c:strCache>
            </c:strRef>
          </c:cat>
          <c:val>
            <c:numRef>
              <c:f>Sheet1!$C$4:$C$18</c:f>
              <c:numCache>
                <c:formatCode>General</c:formatCode>
                <c:ptCount val="15"/>
                <c:pt idx="0">
                  <c:v>662</c:v>
                </c:pt>
                <c:pt idx="1">
                  <c:v>585</c:v>
                </c:pt>
                <c:pt idx="2">
                  <c:v>646</c:v>
                </c:pt>
                <c:pt idx="3">
                  <c:v>596</c:v>
                </c:pt>
                <c:pt idx="4">
                  <c:v>536</c:v>
                </c:pt>
                <c:pt idx="5">
                  <c:v>718</c:v>
                </c:pt>
                <c:pt idx="6">
                  <c:v>928</c:v>
                </c:pt>
                <c:pt idx="7">
                  <c:v>876</c:v>
                </c:pt>
                <c:pt idx="8">
                  <c:v>864</c:v>
                </c:pt>
                <c:pt idx="9" formatCode="#,##0">
                  <c:v>1255</c:v>
                </c:pt>
                <c:pt idx="10" formatCode="#,##0">
                  <c:v>1258</c:v>
                </c:pt>
                <c:pt idx="11" formatCode="#,##0">
                  <c:v>1260</c:v>
                </c:pt>
                <c:pt idx="12" formatCode="#,##0">
                  <c:v>2038</c:v>
                </c:pt>
                <c:pt idx="13" formatCode="#,##0">
                  <c:v>2256</c:v>
                </c:pt>
                <c:pt idx="14" formatCode="#,##0">
                  <c:v>2687</c:v>
                </c:pt>
              </c:numCache>
            </c:numRef>
          </c:val>
        </c:ser>
        <c:dLbls>
          <c:dLblPos val="inEnd"/>
          <c:showLegendKey val="0"/>
          <c:showVal val="1"/>
          <c:showCatName val="0"/>
          <c:showSerName val="0"/>
          <c:showPercent val="0"/>
          <c:showBubbleSize val="0"/>
        </c:dLbls>
        <c:gapWidth val="100"/>
        <c:overlap val="-24"/>
        <c:axId val="481855464"/>
        <c:axId val="481850760"/>
      </c:barChart>
      <c:catAx>
        <c:axId val="4818554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ja-JP" altLang="en-US" sz="1200" b="1" dirty="0" smtClean="0"/>
                  <a:t>（年度）</a:t>
                </a:r>
                <a:endParaRPr lang="ja-JP" altLang="en-US" sz="1200" b="1" dirty="0"/>
              </a:p>
            </c:rich>
          </c:tx>
          <c:layout>
            <c:manualLayout>
              <c:xMode val="edge"/>
              <c:yMode val="edge"/>
              <c:x val="0.94561666206213091"/>
              <c:y val="0.9458975279023051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481850760"/>
        <c:crosses val="autoZero"/>
        <c:auto val="1"/>
        <c:lblAlgn val="ctr"/>
        <c:lblOffset val="100"/>
        <c:noMultiLvlLbl val="0"/>
      </c:catAx>
      <c:valAx>
        <c:axId val="481850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r>
                  <a:rPr lang="ja-JP" altLang="en-US" sz="1200" b="1" dirty="0" smtClean="0"/>
                  <a:t>（件）</a:t>
                </a:r>
                <a:endParaRPr lang="ja-JP" altLang="en-US" sz="1200" b="1" dirty="0"/>
              </a:p>
            </c:rich>
          </c:tx>
          <c:layout>
            <c:manualLayout>
              <c:xMode val="edge"/>
              <c:yMode val="edge"/>
              <c:x val="5.6188447104697316E-2"/>
              <c:y val="1.556452436215798E-2"/>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8185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7"/>
            <a:ext cx="2949990" cy="496428"/>
          </a:xfrm>
          <a:prstGeom prst="rect">
            <a:avLst/>
          </a:prstGeom>
        </p:spPr>
        <p:txBody>
          <a:bodyPr vert="horz" lIns="88295" tIns="44147" rIns="88295" bIns="4414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694" y="7"/>
            <a:ext cx="2949990" cy="496428"/>
          </a:xfrm>
          <a:prstGeom prst="rect">
            <a:avLst/>
          </a:prstGeom>
        </p:spPr>
        <p:txBody>
          <a:bodyPr vert="horz" lIns="88295" tIns="44147" rIns="88295" bIns="44147" rtlCol="0"/>
          <a:lstStyle>
            <a:lvl1pPr algn="r">
              <a:defRPr sz="1200"/>
            </a:lvl1pPr>
          </a:lstStyle>
          <a:p>
            <a:fld id="{64F1B2EE-2754-4FDE-BCAC-A29C0189CB17}" type="datetimeFigureOut">
              <a:rPr kumimoji="1" lang="ja-JP" altLang="en-US" smtClean="0"/>
              <a:pPr/>
              <a:t>2021/1/6</a:t>
            </a:fld>
            <a:endParaRPr kumimoji="1" lang="ja-JP" altLang="en-US"/>
          </a:p>
        </p:txBody>
      </p:sp>
      <p:sp>
        <p:nvSpPr>
          <p:cNvPr id="4" name="フッター プレースホルダー 3"/>
          <p:cNvSpPr>
            <a:spLocks noGrp="1"/>
          </p:cNvSpPr>
          <p:nvPr>
            <p:ph type="ftr" sz="quarter" idx="2"/>
          </p:nvPr>
        </p:nvSpPr>
        <p:spPr>
          <a:xfrm>
            <a:off x="4" y="9441370"/>
            <a:ext cx="2949990" cy="496428"/>
          </a:xfrm>
          <a:prstGeom prst="rect">
            <a:avLst/>
          </a:prstGeom>
        </p:spPr>
        <p:txBody>
          <a:bodyPr vert="horz" lIns="88295" tIns="44147" rIns="88295" bIns="4414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694" y="9441370"/>
            <a:ext cx="2949990" cy="496428"/>
          </a:xfrm>
          <a:prstGeom prst="rect">
            <a:avLst/>
          </a:prstGeom>
        </p:spPr>
        <p:txBody>
          <a:bodyPr vert="horz" lIns="88295" tIns="44147" rIns="88295" bIns="44147" rtlCol="0" anchor="b"/>
          <a:lstStyle>
            <a:lvl1pPr algn="r">
              <a:defRPr sz="1200"/>
            </a:lvl1pPr>
          </a:lstStyle>
          <a:p>
            <a:fld id="{3ECF6ED3-A1F8-402F-AB87-77C2E0854077}" type="slidenum">
              <a:rPr kumimoji="1" lang="ja-JP" altLang="en-US" smtClean="0"/>
              <a:pPr/>
              <a:t>‹#›</a:t>
            </a:fld>
            <a:endParaRPr kumimoji="1" lang="ja-JP" altLang="en-US"/>
          </a:p>
        </p:txBody>
      </p:sp>
    </p:spTree>
    <p:extLst>
      <p:ext uri="{BB962C8B-B14F-4D97-AF65-F5344CB8AC3E}">
        <p14:creationId xmlns:p14="http://schemas.microsoft.com/office/powerpoint/2010/main" val="16876430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2"/>
            <a:ext cx="2949786" cy="496967"/>
          </a:xfrm>
          <a:prstGeom prst="rect">
            <a:avLst/>
          </a:prstGeom>
        </p:spPr>
        <p:txBody>
          <a:bodyPr vert="horz" lIns="95632" tIns="47816" rIns="95632" bIns="47816"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6" y="12"/>
            <a:ext cx="2949786" cy="496967"/>
          </a:xfrm>
          <a:prstGeom prst="rect">
            <a:avLst/>
          </a:prstGeom>
        </p:spPr>
        <p:txBody>
          <a:bodyPr vert="horz" lIns="95632" tIns="47816" rIns="95632" bIns="47816" rtlCol="0"/>
          <a:lstStyle>
            <a:lvl1pPr algn="r">
              <a:defRPr sz="1300"/>
            </a:lvl1pPr>
          </a:lstStyle>
          <a:p>
            <a:fld id="{AFEF3947-5544-491C-B24A-7545EF6E4154}" type="datetimeFigureOut">
              <a:rPr kumimoji="1" lang="ja-JP" altLang="en-US" smtClean="0"/>
              <a:pPr/>
              <a:t>2021/1/6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5632" tIns="47816" rIns="95632" bIns="47816" rtlCol="0" anchor="ctr"/>
          <a:lstStyle/>
          <a:p>
            <a:endParaRPr lang="ja-JP" altLang="en-US"/>
          </a:p>
        </p:txBody>
      </p:sp>
      <p:sp>
        <p:nvSpPr>
          <p:cNvPr id="5" name="ノート プレースホルダー 4"/>
          <p:cNvSpPr>
            <a:spLocks noGrp="1"/>
          </p:cNvSpPr>
          <p:nvPr>
            <p:ph type="body" sz="quarter" idx="3"/>
          </p:nvPr>
        </p:nvSpPr>
        <p:spPr>
          <a:xfrm>
            <a:off x="680720" y="4721189"/>
            <a:ext cx="5445760" cy="4472702"/>
          </a:xfrm>
          <a:prstGeom prst="rect">
            <a:avLst/>
          </a:prstGeom>
        </p:spPr>
        <p:txBody>
          <a:bodyPr vert="horz" lIns="95632" tIns="47816" rIns="95632" bIns="478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60"/>
            <a:ext cx="2949786" cy="496967"/>
          </a:xfrm>
          <a:prstGeom prst="rect">
            <a:avLst/>
          </a:prstGeom>
        </p:spPr>
        <p:txBody>
          <a:bodyPr vert="horz" lIns="95632" tIns="47816" rIns="95632" bIns="478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6" y="9440660"/>
            <a:ext cx="2949786" cy="496967"/>
          </a:xfrm>
          <a:prstGeom prst="rect">
            <a:avLst/>
          </a:prstGeom>
        </p:spPr>
        <p:txBody>
          <a:bodyPr vert="horz" lIns="95632" tIns="47816" rIns="95632" bIns="47816" rtlCol="0" anchor="b"/>
          <a:lstStyle>
            <a:lvl1pPr algn="r">
              <a:defRPr sz="1300"/>
            </a:lvl1pPr>
          </a:lstStyle>
          <a:p>
            <a:fld id="{1964C1BB-342F-4FA8-B2CB-63D7E61B09BB}" type="slidenum">
              <a:rPr kumimoji="1" lang="ja-JP" altLang="en-US" smtClean="0"/>
              <a:pPr/>
              <a:t>‹#›</a:t>
            </a:fld>
            <a:endParaRPr kumimoji="1" lang="ja-JP" altLang="en-US"/>
          </a:p>
        </p:txBody>
      </p:sp>
    </p:spTree>
    <p:extLst>
      <p:ext uri="{BB962C8B-B14F-4D97-AF65-F5344CB8AC3E}">
        <p14:creationId xmlns:p14="http://schemas.microsoft.com/office/powerpoint/2010/main" val="4523918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dirty="0" smtClean="0">
                <a:solidFill>
                  <a:srgbClr val="000000"/>
                </a:solidFill>
                <a:latin typeface="+mn-ea"/>
                <a:ea typeface="+mn-ea"/>
              </a:rPr>
              <a:t>　</a:t>
            </a:r>
            <a:r>
              <a:rPr lang="ja-JP" altLang="en-US" sz="1500" dirty="0">
                <a:solidFill>
                  <a:srgbClr val="000000"/>
                </a:solidFill>
                <a:latin typeface="+mn-ea"/>
              </a:rPr>
              <a:t>本資料は，市町村の家庭教育担当者や家庭教育推進員等が，公民館や保健センター，幼児教育施設や学校などで</a:t>
            </a:r>
            <a:r>
              <a:rPr lang="ja-JP" altLang="en-US" sz="1500" dirty="0" smtClean="0">
                <a:solidFill>
                  <a:srgbClr val="000000"/>
                </a:solidFill>
                <a:latin typeface="+mn-ea"/>
              </a:rPr>
              <a:t>，保護者向け</a:t>
            </a:r>
            <a:r>
              <a:rPr lang="ja-JP" altLang="en-US" sz="1500" dirty="0">
                <a:solidFill>
                  <a:srgbClr val="000000"/>
                </a:solidFill>
                <a:latin typeface="+mn-ea"/>
              </a:rPr>
              <a:t>の家庭教育講座を行う際の，資料のひとつとして活用</a:t>
            </a:r>
            <a:r>
              <a:rPr lang="ja-JP" altLang="en-US" sz="1500" dirty="0" smtClean="0">
                <a:solidFill>
                  <a:srgbClr val="000000"/>
                </a:solidFill>
                <a:latin typeface="+mn-ea"/>
              </a:rPr>
              <a:t>いただくために，</a:t>
            </a:r>
            <a:r>
              <a:rPr lang="ja-JP" altLang="en-US" sz="1500" dirty="0" smtClean="0">
                <a:solidFill>
                  <a:srgbClr val="000000"/>
                </a:solidFill>
                <a:latin typeface="+mn-ea"/>
              </a:rPr>
              <a:t>「子育てアドバイスブック　クローバー」の内容を基本として</a:t>
            </a:r>
            <a:r>
              <a:rPr lang="ja-JP" altLang="en-US" sz="1500" dirty="0" smtClean="0">
                <a:solidFill>
                  <a:srgbClr val="000000"/>
                </a:solidFill>
                <a:latin typeface="+mn-ea"/>
              </a:rPr>
              <a:t>，就学前</a:t>
            </a:r>
            <a:r>
              <a:rPr lang="ja-JP" altLang="en-US" sz="1500" dirty="0">
                <a:solidFill>
                  <a:srgbClr val="000000"/>
                </a:solidFill>
                <a:latin typeface="+mn-ea"/>
              </a:rPr>
              <a:t>教育・家庭教育推進室で作成したものです</a:t>
            </a:r>
            <a:r>
              <a:rPr lang="ja-JP" altLang="en-US" sz="1500" dirty="0" smtClean="0">
                <a:solidFill>
                  <a:srgbClr val="000000"/>
                </a:solidFill>
                <a:latin typeface="+mn-ea"/>
              </a:rPr>
              <a:t>。</a:t>
            </a:r>
            <a:endParaRPr lang="en-US" altLang="ja-JP" sz="1500" dirty="0" smtClean="0">
              <a:solidFill>
                <a:srgbClr val="000000"/>
              </a:solidFill>
              <a:latin typeface="+mn-ea"/>
            </a:endParaRPr>
          </a:p>
          <a:p>
            <a:pPr algn="just"/>
            <a:r>
              <a:rPr lang="ja-JP" altLang="en-US" sz="1500" dirty="0" smtClean="0">
                <a:solidFill>
                  <a:srgbClr val="000000"/>
                </a:solidFill>
                <a:latin typeface="+mn-ea"/>
              </a:rPr>
              <a:t>　ぜひ，クローバーと一緒にご活用ください。</a:t>
            </a:r>
            <a:endParaRPr lang="en-US" altLang="ja-JP" sz="1500" dirty="0" smtClean="0">
              <a:solidFill>
                <a:srgbClr val="000000"/>
              </a:solidFill>
              <a:latin typeface="+mn-ea"/>
            </a:endParaRPr>
          </a:p>
          <a:p>
            <a:pPr algn="just"/>
            <a:endParaRPr lang="en-US" altLang="ja-JP" sz="1500" dirty="0">
              <a:solidFill>
                <a:srgbClr val="000000"/>
              </a:solidFill>
              <a:latin typeface="+mn-ea"/>
            </a:endParaRPr>
          </a:p>
          <a:p>
            <a:pPr algn="just"/>
            <a:r>
              <a:rPr lang="ja-JP" altLang="en-US" sz="1500" dirty="0">
                <a:solidFill>
                  <a:srgbClr val="000000"/>
                </a:solidFill>
                <a:latin typeface="+mn-ea"/>
              </a:rPr>
              <a:t>　講座の対象者や内容，展開によって，全体または部分で御活用ください。</a:t>
            </a:r>
            <a:endParaRPr lang="en-US" altLang="ja-JP" sz="1500" dirty="0">
              <a:solidFill>
                <a:srgbClr val="000000"/>
              </a:solidFill>
              <a:latin typeface="+mn-ea"/>
            </a:endParaRPr>
          </a:p>
          <a:p>
            <a:pPr algn="just"/>
            <a:endParaRPr lang="en-US" altLang="ja-JP" sz="1500" dirty="0">
              <a:solidFill>
                <a:srgbClr val="000000"/>
              </a:solidFill>
              <a:latin typeface="+mn-ea"/>
            </a:endParaRPr>
          </a:p>
          <a:p>
            <a:pPr algn="just" defTabSz="883249">
              <a:defRPr/>
            </a:pPr>
            <a:r>
              <a:rPr lang="ja-JP" altLang="en-US" sz="1500" dirty="0">
                <a:solidFill>
                  <a:srgbClr val="000000"/>
                </a:solidFill>
                <a:latin typeface="+mn-ea"/>
              </a:rPr>
              <a:t>　なお</a:t>
            </a:r>
            <a:r>
              <a:rPr lang="ja-JP" altLang="en-US" sz="1500" dirty="0" smtClean="0">
                <a:solidFill>
                  <a:srgbClr val="000000"/>
                </a:solidFill>
                <a:latin typeface="+mn-ea"/>
              </a:rPr>
              <a:t>，各シート</a:t>
            </a:r>
            <a:r>
              <a:rPr lang="ja-JP" altLang="en-US" sz="1500" dirty="0">
                <a:solidFill>
                  <a:srgbClr val="000000"/>
                </a:solidFill>
                <a:latin typeface="+mn-ea"/>
              </a:rPr>
              <a:t>のノートは講話の読み原稿ではなく，データや記述の解説，補足，シートの活用例として編集してあります。</a:t>
            </a:r>
            <a:endParaRPr lang="en-US" altLang="ja-JP" sz="1500" dirty="0">
              <a:solidFill>
                <a:srgbClr val="000000"/>
              </a:solidFill>
              <a:latin typeface="+mn-ea"/>
            </a:endParaRPr>
          </a:p>
          <a:p>
            <a:pPr algn="just" defTabSz="883249">
              <a:defRPr/>
            </a:pPr>
            <a:endParaRPr lang="ja-JP" altLang="en-US" sz="1500" dirty="0">
              <a:latin typeface="+mn-ea"/>
            </a:endParaRPr>
          </a:p>
        </p:txBody>
      </p:sp>
      <p:sp>
        <p:nvSpPr>
          <p:cNvPr id="2970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777012" indent="-298850" eaLnBrk="0" hangingPunct="0">
              <a:spcBef>
                <a:spcPct val="30000"/>
              </a:spcBef>
              <a:defRPr kumimoji="1" sz="1300">
                <a:solidFill>
                  <a:schemeClr val="tx1"/>
                </a:solidFill>
                <a:latin typeface="Calibri" pitchFamily="34" charset="0"/>
                <a:ea typeface="ＭＳ Ｐゴシック" charset="-128"/>
              </a:defRPr>
            </a:lvl2pPr>
            <a:lvl3pPr marL="1195402" indent="-239081" eaLnBrk="0" hangingPunct="0">
              <a:spcBef>
                <a:spcPct val="30000"/>
              </a:spcBef>
              <a:defRPr kumimoji="1" sz="1300">
                <a:solidFill>
                  <a:schemeClr val="tx1"/>
                </a:solidFill>
                <a:latin typeface="Calibri" pitchFamily="34" charset="0"/>
                <a:ea typeface="ＭＳ Ｐゴシック" charset="-128"/>
              </a:defRPr>
            </a:lvl3pPr>
            <a:lvl4pPr marL="1673562" indent="-239081" eaLnBrk="0" hangingPunct="0">
              <a:spcBef>
                <a:spcPct val="30000"/>
              </a:spcBef>
              <a:defRPr kumimoji="1" sz="1300">
                <a:solidFill>
                  <a:schemeClr val="tx1"/>
                </a:solidFill>
                <a:latin typeface="Calibri" pitchFamily="34" charset="0"/>
                <a:ea typeface="ＭＳ Ｐゴシック" charset="-128"/>
              </a:defRPr>
            </a:lvl4pPr>
            <a:lvl5pPr marL="2151723" indent="-239081" eaLnBrk="0" hangingPunct="0">
              <a:spcBef>
                <a:spcPct val="30000"/>
              </a:spcBef>
              <a:defRPr kumimoji="1" sz="1300">
                <a:solidFill>
                  <a:schemeClr val="tx1"/>
                </a:solidFill>
                <a:latin typeface="Calibri" pitchFamily="34" charset="0"/>
                <a:ea typeface="ＭＳ Ｐゴシック" charset="-128"/>
              </a:defRPr>
            </a:lvl5pPr>
            <a:lvl6pPr marL="2629887"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8045"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6205"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64367"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endParaRPr lang="ja-JP" altLang="en-US" smtClean="0">
              <a:latin typeface="Tahoma" pitchFamily="34" charset="0"/>
            </a:endParaRPr>
          </a:p>
        </p:txBody>
      </p:sp>
      <p:sp>
        <p:nvSpPr>
          <p:cNvPr id="29702" name="ヘッダー プレースホルダー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777012" indent="-298850" eaLnBrk="0" hangingPunct="0">
              <a:spcBef>
                <a:spcPct val="30000"/>
              </a:spcBef>
              <a:defRPr kumimoji="1" sz="1300">
                <a:solidFill>
                  <a:schemeClr val="tx1"/>
                </a:solidFill>
                <a:latin typeface="Calibri" pitchFamily="34" charset="0"/>
                <a:ea typeface="ＭＳ Ｐゴシック" charset="-128"/>
              </a:defRPr>
            </a:lvl2pPr>
            <a:lvl3pPr marL="1195402" indent="-239081" eaLnBrk="0" hangingPunct="0">
              <a:spcBef>
                <a:spcPct val="30000"/>
              </a:spcBef>
              <a:defRPr kumimoji="1" sz="1300">
                <a:solidFill>
                  <a:schemeClr val="tx1"/>
                </a:solidFill>
                <a:latin typeface="Calibri" pitchFamily="34" charset="0"/>
                <a:ea typeface="ＭＳ Ｐゴシック" charset="-128"/>
              </a:defRPr>
            </a:lvl3pPr>
            <a:lvl4pPr marL="1673562" indent="-239081" eaLnBrk="0" hangingPunct="0">
              <a:spcBef>
                <a:spcPct val="30000"/>
              </a:spcBef>
              <a:defRPr kumimoji="1" sz="1300">
                <a:solidFill>
                  <a:schemeClr val="tx1"/>
                </a:solidFill>
                <a:latin typeface="Calibri" pitchFamily="34" charset="0"/>
                <a:ea typeface="ＭＳ Ｐゴシック" charset="-128"/>
              </a:defRPr>
            </a:lvl4pPr>
            <a:lvl5pPr marL="2151723" indent="-239081" eaLnBrk="0" hangingPunct="0">
              <a:spcBef>
                <a:spcPct val="30000"/>
              </a:spcBef>
              <a:defRPr kumimoji="1" sz="1300">
                <a:solidFill>
                  <a:schemeClr val="tx1"/>
                </a:solidFill>
                <a:latin typeface="Calibri" pitchFamily="34" charset="0"/>
                <a:ea typeface="ＭＳ Ｐゴシック" charset="-128"/>
              </a:defRPr>
            </a:lvl5pPr>
            <a:lvl6pPr marL="2629887"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8045"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6205"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64367" indent="-2390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endParaRPr lang="ja-JP" altLang="en-US" smtClean="0">
              <a:latin typeface="Tahoma" pitchFamily="34" charset="0"/>
            </a:endParaRPr>
          </a:p>
        </p:txBody>
      </p:sp>
    </p:spTree>
    <p:extLst>
      <p:ext uri="{BB962C8B-B14F-4D97-AF65-F5344CB8AC3E}">
        <p14:creationId xmlns:p14="http://schemas.microsoft.com/office/powerpoint/2010/main" val="89212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ＭＳ Ｐゴシック" panose="020B0600070205080204" pitchFamily="50" charset="-128"/>
                <a:ea typeface="ＭＳ Ｐゴシック" panose="020B0600070205080204" pitchFamily="50" charset="-128"/>
              </a:rPr>
              <a:t>「児童虐待への対応のポイント　～見守り・気づき・つなぐために～」文部科学省　からの引用です。</a:t>
            </a:r>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さらに詳しく知りたい方は，</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「体罰等によらない子育てのために　～みんなで育児を支える社会に～」 （厚生労働省）</a:t>
            </a:r>
            <a:r>
              <a:rPr kumimoji="1" lang="en-US" altLang="ja-JP" sz="1200" dirty="0" smtClean="0">
                <a:latin typeface="ＭＳ Ｐゴシック" panose="020B0600070205080204" pitchFamily="50" charset="-128"/>
                <a:ea typeface="ＭＳ Ｐゴシック" panose="020B0600070205080204" pitchFamily="50" charset="-128"/>
              </a:rPr>
              <a:t>P9~11</a:t>
            </a:r>
          </a:p>
          <a:p>
            <a:r>
              <a:rPr kumimoji="1" lang="en-US" altLang="ja-JP" sz="1200" dirty="0" smtClean="0">
                <a:latin typeface="ＭＳ Ｐゴシック" panose="020B0600070205080204" pitchFamily="50" charset="-128"/>
                <a:ea typeface="ＭＳ Ｐゴシック" panose="020B0600070205080204" pitchFamily="50" charset="-128"/>
              </a:rPr>
              <a:t>https://www.mhlw.go.jp/content/11920000/minnadekosodate.pdf</a:t>
            </a:r>
          </a:p>
          <a:p>
            <a:r>
              <a:rPr kumimoji="1" lang="ja-JP" altLang="en-US" sz="1200" dirty="0" smtClean="0">
                <a:latin typeface="ＭＳ Ｐゴシック" panose="020B0600070205080204" pitchFamily="50" charset="-128"/>
                <a:ea typeface="ＭＳ Ｐゴシック" panose="020B0600070205080204" pitchFamily="50" charset="-128"/>
              </a:rPr>
              <a:t>をお読みください。</a:t>
            </a:r>
            <a:endParaRPr kumimoji="1"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0033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「子どもを健やかに育むために～愛の鞭ゼロ作戦～」（厚生労働省）　に紹介されている資料です。</a:t>
            </a:r>
            <a:endParaRPr kumimoji="1" lang="en-US" altLang="ja-JP" dirty="0" smtClean="0">
              <a:latin typeface="+mj-ea"/>
              <a:ea typeface="+mj-ea"/>
            </a:endParaRPr>
          </a:p>
          <a:p>
            <a:r>
              <a:rPr kumimoji="1" lang="en-US" altLang="ja-JP" dirty="0" smtClean="0">
                <a:latin typeface="+mj-ea"/>
                <a:ea typeface="+mj-ea"/>
              </a:rPr>
              <a:t>http://sukoyaka21.jp/ainomuchizero</a:t>
            </a:r>
            <a:endParaRPr kumimoji="1" lang="ja-JP" altLang="en-US" dirty="0">
              <a:latin typeface="+mj-ea"/>
              <a:ea typeface="+mj-ea"/>
            </a:endParaRPr>
          </a:p>
        </p:txBody>
      </p:sp>
    </p:spTree>
    <p:extLst>
      <p:ext uri="{BB962C8B-B14F-4D97-AF65-F5344CB8AC3E}">
        <p14:creationId xmlns:p14="http://schemas.microsoft.com/office/powerpoint/2010/main" val="49376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「児童虐待への対応のポイント　～見守り・気づき・つなぐために～」（文部科学省）に掲載されている資料です。</a:t>
            </a:r>
            <a:endParaRPr kumimoji="1" lang="en-US" altLang="ja-JP" dirty="0" smtClean="0">
              <a:latin typeface="+mj-ea"/>
              <a:ea typeface="+mj-ea"/>
            </a:endParaRPr>
          </a:p>
          <a:p>
            <a:r>
              <a:rPr kumimoji="1" lang="en-US" altLang="ja-JP" dirty="0" smtClean="0">
                <a:latin typeface="+mj-ea"/>
                <a:ea typeface="+mj-ea"/>
              </a:rPr>
              <a:t>https://www.mext.go.jp/content/20200327_mxt_chisui01-100014278_1.pdf</a:t>
            </a:r>
          </a:p>
          <a:p>
            <a:endParaRPr kumimoji="1" lang="en-US" altLang="ja-JP" dirty="0" smtClean="0">
              <a:latin typeface="+mj-ea"/>
              <a:ea typeface="+mj-ea"/>
            </a:endParaRPr>
          </a:p>
          <a:p>
            <a:r>
              <a:rPr kumimoji="1" lang="ja-JP" altLang="en-US" dirty="0" smtClean="0">
                <a:latin typeface="+mj-ea"/>
                <a:ea typeface="+mj-ea"/>
              </a:rPr>
              <a:t>ちなみに令和元年度は，</a:t>
            </a:r>
            <a:r>
              <a:rPr kumimoji="1" lang="en-US" altLang="ja-JP" dirty="0" smtClean="0">
                <a:latin typeface="+mj-ea"/>
                <a:ea typeface="+mj-ea"/>
              </a:rPr>
              <a:t>193,780</a:t>
            </a:r>
            <a:r>
              <a:rPr kumimoji="1" lang="ja-JP" altLang="en-US" dirty="0" smtClean="0">
                <a:latin typeface="+mj-ea"/>
                <a:ea typeface="+mj-ea"/>
              </a:rPr>
              <a:t>件（速報値）でした。</a:t>
            </a:r>
          </a:p>
          <a:p>
            <a:endParaRPr kumimoji="1" lang="en-US" altLang="ja-JP" dirty="0" smtClean="0">
              <a:latin typeface="+mj-ea"/>
              <a:ea typeface="+mj-ea"/>
            </a:endParaRPr>
          </a:p>
          <a:p>
            <a:r>
              <a:rPr kumimoji="1" lang="ja-JP" altLang="en-US" dirty="0" smtClean="0">
                <a:latin typeface="+mj-ea"/>
                <a:ea typeface="+mj-ea"/>
              </a:rPr>
              <a:t>詳しく知りたい方は，</a:t>
            </a:r>
            <a:endParaRPr kumimoji="1" lang="en-US" altLang="ja-JP" dirty="0" smtClean="0">
              <a:latin typeface="+mj-ea"/>
              <a:ea typeface="+mj-ea"/>
            </a:endParaRPr>
          </a:p>
          <a:p>
            <a:r>
              <a:rPr kumimoji="1" lang="ja-JP" altLang="en-US" dirty="0" smtClean="0">
                <a:latin typeface="+mj-ea"/>
                <a:ea typeface="+mj-ea"/>
              </a:rPr>
              <a:t>厚生労働省</a:t>
            </a:r>
            <a:r>
              <a:rPr kumimoji="1" lang="en-US" altLang="ja-JP" dirty="0" smtClean="0">
                <a:latin typeface="+mj-ea"/>
                <a:ea typeface="+mj-ea"/>
              </a:rPr>
              <a:t>HP</a:t>
            </a:r>
            <a:r>
              <a:rPr kumimoji="1" lang="ja-JP" altLang="en-US" dirty="0" smtClean="0">
                <a:latin typeface="+mj-ea"/>
                <a:ea typeface="+mj-ea"/>
              </a:rPr>
              <a:t>　　「児童虐待防止対策」　→　「児童虐待相談対応件数の動向」　をご確認ください。</a:t>
            </a:r>
            <a:endParaRPr kumimoji="1" lang="en-US" altLang="ja-JP" dirty="0" smtClean="0">
              <a:latin typeface="+mj-ea"/>
              <a:ea typeface="+mj-ea"/>
            </a:endParaRPr>
          </a:p>
          <a:p>
            <a:r>
              <a:rPr kumimoji="1" lang="en-US" altLang="ja-JP" dirty="0" smtClean="0">
                <a:latin typeface="+mj-ea"/>
                <a:ea typeface="+mj-ea"/>
              </a:rPr>
              <a:t>https://www.mhlw.go.jp/stf/seisakunitsuite/bunya/kodomo/kodomo_kosodate/dv/index.html</a:t>
            </a:r>
            <a:endParaRPr kumimoji="1" lang="ja-JP" altLang="en-US" dirty="0">
              <a:latin typeface="+mj-ea"/>
              <a:ea typeface="+mj-ea"/>
            </a:endParaRPr>
          </a:p>
        </p:txBody>
      </p:sp>
    </p:spTree>
    <p:extLst>
      <p:ext uri="{BB962C8B-B14F-4D97-AF65-F5344CB8AC3E}">
        <p14:creationId xmlns:p14="http://schemas.microsoft.com/office/powerpoint/2010/main" val="302490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j-ea"/>
                <a:ea typeface="+mj-ea"/>
                <a:cs typeface="+mn-cs"/>
              </a:rPr>
              <a:t>全ページの厚生労働省データおよび，</a:t>
            </a:r>
            <a:endParaRPr kumimoji="1" lang="en-US" altLang="ja-JP" sz="1200" b="0" i="0" u="none" strike="noStrike" kern="1200" baseline="0" dirty="0" smtClean="0">
              <a:solidFill>
                <a:schemeClr val="tx1"/>
              </a:solidFill>
              <a:latin typeface="+mj-ea"/>
              <a:ea typeface="+mj-ea"/>
              <a:cs typeface="+mn-cs"/>
            </a:endParaRPr>
          </a:p>
          <a:p>
            <a:r>
              <a:rPr kumimoji="1" lang="ja-JP" altLang="en-US" sz="1200" b="0" i="0" u="none" strike="noStrike" kern="1200" baseline="0" dirty="0" smtClean="0">
                <a:solidFill>
                  <a:schemeClr val="tx1"/>
                </a:solidFill>
                <a:latin typeface="+mj-ea"/>
                <a:ea typeface="+mj-ea"/>
                <a:cs typeface="+mn-cs"/>
              </a:rPr>
              <a:t>茨城県保健福祉部 </a:t>
            </a:r>
            <a:r>
              <a:rPr kumimoji="1" lang="en-US" altLang="ja-JP" sz="1200" b="0" i="0" u="none" strike="noStrike" kern="1200" baseline="0" dirty="0" smtClean="0">
                <a:solidFill>
                  <a:schemeClr val="tx1"/>
                </a:solidFill>
                <a:latin typeface="+mj-ea"/>
                <a:ea typeface="+mj-ea"/>
                <a:cs typeface="+mn-cs"/>
              </a:rPr>
              <a:t>https://www.pref.iba</a:t>
            </a:r>
            <a:r>
              <a:rPr kumimoji="1" lang="ja-JP" altLang="en-US" sz="1200" b="0" i="0" u="none" strike="noStrike" kern="1200" baseline="0" dirty="0" smtClean="0">
                <a:solidFill>
                  <a:schemeClr val="tx1"/>
                </a:solidFill>
                <a:latin typeface="+mj-ea"/>
                <a:ea typeface="+mj-ea"/>
                <a:cs typeface="+mn-cs"/>
              </a:rPr>
              <a:t>子ども政策局 青少年家庭課</a:t>
            </a:r>
            <a:endParaRPr kumimoji="1" lang="en-US" altLang="ja-JP" sz="1200" b="0" i="0" u="none" strike="noStrike" kern="1200" baseline="0" dirty="0" smtClean="0">
              <a:solidFill>
                <a:schemeClr val="tx1"/>
              </a:solidFill>
              <a:latin typeface="+mj-ea"/>
              <a:ea typeface="+mj-ea"/>
              <a:cs typeface="+mn-cs"/>
            </a:endParaRPr>
          </a:p>
          <a:p>
            <a:r>
              <a:rPr kumimoji="1" lang="en-US" altLang="ja-JP" sz="1200" b="0" i="0" u="none" strike="noStrike" kern="1200" baseline="0" dirty="0" smtClean="0">
                <a:solidFill>
                  <a:schemeClr val="tx1"/>
                </a:solidFill>
                <a:latin typeface="+mj-ea"/>
                <a:ea typeface="+mj-ea"/>
                <a:cs typeface="+mn-cs"/>
              </a:rPr>
              <a:t>ibaraki.jp/</a:t>
            </a:r>
            <a:r>
              <a:rPr kumimoji="1" lang="en-US" altLang="ja-JP" sz="1200" b="0" i="0" u="none" strike="noStrike" kern="1200" baseline="0" dirty="0" err="1" smtClean="0">
                <a:solidFill>
                  <a:schemeClr val="tx1"/>
                </a:solidFill>
                <a:latin typeface="+mj-ea"/>
                <a:ea typeface="+mj-ea"/>
                <a:cs typeface="+mn-cs"/>
              </a:rPr>
              <a:t>hokenfukushi</a:t>
            </a:r>
            <a:r>
              <a:rPr kumimoji="1" lang="en-US" altLang="ja-JP" sz="1200" b="0" i="0" u="none" strike="noStrike" kern="1200" baseline="0" dirty="0" smtClean="0">
                <a:solidFill>
                  <a:schemeClr val="tx1"/>
                </a:solidFill>
                <a:latin typeface="+mj-ea"/>
                <a:ea typeface="+mj-ea"/>
                <a:cs typeface="+mn-cs"/>
              </a:rPr>
              <a:t>/</a:t>
            </a:r>
            <a:r>
              <a:rPr kumimoji="1" lang="en-US" altLang="ja-JP" sz="1200" b="0" i="0" u="none" strike="noStrike" kern="1200" baseline="0" dirty="0" err="1" smtClean="0">
                <a:solidFill>
                  <a:schemeClr val="tx1"/>
                </a:solidFill>
                <a:latin typeface="+mj-ea"/>
                <a:ea typeface="+mj-ea"/>
                <a:cs typeface="+mn-cs"/>
              </a:rPr>
              <a:t>kodomo</a:t>
            </a:r>
            <a:r>
              <a:rPr kumimoji="1" lang="en-US" altLang="ja-JP" sz="1200" b="0" i="0" u="none" strike="noStrike" kern="1200" baseline="0" dirty="0" smtClean="0">
                <a:solidFill>
                  <a:schemeClr val="tx1"/>
                </a:solidFill>
                <a:latin typeface="+mj-ea"/>
                <a:ea typeface="+mj-ea"/>
                <a:cs typeface="+mn-cs"/>
              </a:rPr>
              <a:t>/</a:t>
            </a:r>
            <a:r>
              <a:rPr kumimoji="1" lang="en-US" altLang="ja-JP" sz="1200" b="0" i="0" u="none" strike="noStrike" kern="1200" baseline="0" dirty="0" err="1" smtClean="0">
                <a:solidFill>
                  <a:schemeClr val="tx1"/>
                </a:solidFill>
                <a:latin typeface="+mj-ea"/>
                <a:ea typeface="+mj-ea"/>
                <a:cs typeface="+mn-cs"/>
              </a:rPr>
              <a:t>jifuku</a:t>
            </a:r>
            <a:r>
              <a:rPr kumimoji="1" lang="en-US" altLang="ja-JP" sz="1200" b="0" i="0" u="none" strike="noStrike" kern="1200" baseline="0" dirty="0" smtClean="0">
                <a:solidFill>
                  <a:schemeClr val="tx1"/>
                </a:solidFill>
                <a:latin typeface="+mj-ea"/>
                <a:ea typeface="+mj-ea"/>
                <a:cs typeface="+mn-cs"/>
              </a:rPr>
              <a:t>/stat/documents/05_child_abuse.pdf</a:t>
            </a:r>
          </a:p>
          <a:p>
            <a:endParaRPr kumimoji="1" lang="en-US" altLang="ja-JP" sz="1200" b="0" i="0" u="none" strike="noStrike" kern="1200" baseline="0" dirty="0" smtClean="0">
              <a:solidFill>
                <a:schemeClr val="tx1"/>
              </a:solidFill>
              <a:latin typeface="+mj-ea"/>
              <a:ea typeface="+mj-ea"/>
              <a:cs typeface="+mn-cs"/>
            </a:endParaRPr>
          </a:p>
          <a:p>
            <a:r>
              <a:rPr kumimoji="1" lang="ja-JP" altLang="en-US" sz="1200" b="0" i="0" u="none" strike="noStrike" kern="1200" baseline="0" dirty="0" smtClean="0">
                <a:solidFill>
                  <a:schemeClr val="tx1"/>
                </a:solidFill>
                <a:latin typeface="+mj-ea"/>
                <a:ea typeface="+mj-ea"/>
                <a:cs typeface="+mn-cs"/>
              </a:rPr>
              <a:t>ちなみに令和元年度茨城県は，</a:t>
            </a:r>
            <a:r>
              <a:rPr kumimoji="1" lang="en-US" altLang="ja-JP" sz="1200" b="0" i="0" u="none" strike="noStrike" kern="1200" baseline="0" dirty="0" smtClean="0">
                <a:solidFill>
                  <a:schemeClr val="tx1"/>
                </a:solidFill>
                <a:latin typeface="+mj-ea"/>
                <a:ea typeface="+mj-ea"/>
                <a:cs typeface="+mn-cs"/>
              </a:rPr>
              <a:t>3,181</a:t>
            </a:r>
            <a:r>
              <a:rPr kumimoji="1" lang="ja-JP" altLang="en-US" sz="1200" b="0" i="0" u="none" strike="noStrike" kern="1200" baseline="0" dirty="0" smtClean="0">
                <a:solidFill>
                  <a:schemeClr val="tx1"/>
                </a:solidFill>
                <a:latin typeface="+mj-ea"/>
                <a:ea typeface="+mj-ea"/>
                <a:cs typeface="+mn-cs"/>
              </a:rPr>
              <a:t>件（速報値）でした。</a:t>
            </a:r>
          </a:p>
          <a:p>
            <a:endParaRPr kumimoji="1" lang="ja-JP" altLang="en-US" sz="1200" b="0" i="0" u="none" strike="noStrike" kern="1200" baseline="0" dirty="0" smtClean="0">
              <a:solidFill>
                <a:schemeClr val="tx1"/>
              </a:solidFill>
              <a:latin typeface="+mj-ea"/>
              <a:ea typeface="+mj-ea"/>
              <a:cs typeface="+mn-cs"/>
            </a:endParaRPr>
          </a:p>
          <a:p>
            <a:r>
              <a:rPr kumimoji="1" lang="ja-JP" altLang="en-US" sz="1200" b="0" i="0" u="none" strike="noStrike" kern="1200" baseline="0" dirty="0" smtClean="0">
                <a:solidFill>
                  <a:schemeClr val="tx1"/>
                </a:solidFill>
                <a:latin typeface="+mj-ea"/>
                <a:ea typeface="+mj-ea"/>
                <a:cs typeface="+mn-cs"/>
              </a:rPr>
              <a:t>詳しく知りたい方は，</a:t>
            </a:r>
          </a:p>
          <a:p>
            <a:r>
              <a:rPr kumimoji="1" lang="ja-JP" altLang="en-US" sz="1200" b="0" i="0" u="none" strike="noStrike" kern="1200" baseline="0" dirty="0" smtClean="0">
                <a:solidFill>
                  <a:schemeClr val="tx1"/>
                </a:solidFill>
                <a:latin typeface="+mj-ea"/>
                <a:ea typeface="+mj-ea"/>
                <a:cs typeface="+mn-cs"/>
              </a:rPr>
              <a:t>厚生労働省</a:t>
            </a:r>
            <a:r>
              <a:rPr kumimoji="1" lang="en-US" altLang="ja-JP" sz="1200" b="0" i="0" u="none" strike="noStrike" kern="1200" baseline="0" dirty="0" smtClean="0">
                <a:solidFill>
                  <a:schemeClr val="tx1"/>
                </a:solidFill>
                <a:latin typeface="+mj-ea"/>
                <a:ea typeface="+mj-ea"/>
                <a:cs typeface="+mn-cs"/>
              </a:rPr>
              <a:t>HP</a:t>
            </a:r>
            <a:r>
              <a:rPr kumimoji="1" lang="ja-JP" altLang="en-US" sz="1200" b="0" i="0" u="none" strike="noStrike" kern="1200" baseline="0" dirty="0" smtClean="0">
                <a:solidFill>
                  <a:schemeClr val="tx1"/>
                </a:solidFill>
                <a:latin typeface="+mj-ea"/>
                <a:ea typeface="+mj-ea"/>
                <a:cs typeface="+mn-cs"/>
              </a:rPr>
              <a:t>　　「児童虐待防止対策」　→　「児童虐待相談対応件数の動向」　をご確認ください。</a:t>
            </a:r>
          </a:p>
          <a:p>
            <a:r>
              <a:rPr kumimoji="1" lang="en-US" altLang="ja-JP" sz="1200" b="0" i="0" u="none" strike="noStrike" kern="1200" baseline="0" dirty="0" smtClean="0">
                <a:solidFill>
                  <a:schemeClr val="tx1"/>
                </a:solidFill>
                <a:latin typeface="+mj-ea"/>
                <a:ea typeface="+mj-ea"/>
                <a:cs typeface="+mn-cs"/>
              </a:rPr>
              <a:t>https://www.mhlw.go.jp/stf/seisakunitsuite/bunya/kodomo/kodomo_kosodate/dv/index.html</a:t>
            </a:r>
          </a:p>
          <a:p>
            <a:endParaRPr kumimoji="1" lang="ja-JP" altLang="en-US" sz="1200" b="0" i="0" u="none" strike="noStrike" kern="1200" baseline="0" dirty="0" smtClean="0">
              <a:solidFill>
                <a:schemeClr val="tx1"/>
              </a:solidFill>
              <a:latin typeface="+mj-ea"/>
              <a:ea typeface="+mj-ea"/>
              <a:cs typeface="+mn-cs"/>
            </a:endParaRPr>
          </a:p>
        </p:txBody>
      </p:sp>
    </p:spTree>
    <p:extLst>
      <p:ext uri="{BB962C8B-B14F-4D97-AF65-F5344CB8AC3E}">
        <p14:creationId xmlns:p14="http://schemas.microsoft.com/office/powerpoint/2010/main" val="164214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j-ea"/>
                <a:ea typeface="+mj-ea"/>
              </a:rPr>
              <a:t>「児童虐待への対応のポイント　～見守り・気づき・つなぐために～」（文部科学省）に掲載されている資料です。</a:t>
            </a:r>
          </a:p>
          <a:p>
            <a:r>
              <a:rPr kumimoji="1" lang="en-US" altLang="ja-JP" sz="1200" dirty="0" smtClean="0">
                <a:latin typeface="+mj-ea"/>
                <a:ea typeface="+mj-ea"/>
              </a:rPr>
              <a:t>https://www.mext.go.jp/content/20200327_mxt_chisui01-100014278_1.pdf</a:t>
            </a:r>
          </a:p>
          <a:p>
            <a:endParaRPr kumimoji="1" lang="ja-JP" altLang="en-US" sz="1200" dirty="0" smtClean="0">
              <a:latin typeface="+mj-ea"/>
              <a:ea typeface="+mj-ea"/>
            </a:endParaRPr>
          </a:p>
          <a:p>
            <a:r>
              <a:rPr kumimoji="1" lang="ja-JP" altLang="en-US" sz="1200" dirty="0" smtClean="0">
                <a:latin typeface="+mj-ea"/>
                <a:ea typeface="+mj-ea"/>
              </a:rPr>
              <a:t>詳しく知りたい方は，</a:t>
            </a:r>
            <a:endParaRPr kumimoji="1" lang="en-US" altLang="ja-JP" sz="12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厚生労働省</a:t>
            </a:r>
            <a:r>
              <a:rPr kumimoji="1" lang="en-US" altLang="ja-JP" sz="1200" dirty="0" smtClean="0">
                <a:latin typeface="+mj-ea"/>
                <a:ea typeface="+mj-ea"/>
              </a:rPr>
              <a:t>HP</a:t>
            </a:r>
            <a:r>
              <a:rPr kumimoji="1" lang="ja-JP" altLang="en-US" sz="1200" dirty="0" smtClean="0">
                <a:latin typeface="+mj-ea"/>
                <a:ea typeface="+mj-ea"/>
              </a:rPr>
              <a:t>　「平成</a:t>
            </a:r>
            <a:r>
              <a:rPr kumimoji="1" lang="en-US" altLang="ja-JP" sz="1200" dirty="0" smtClean="0">
                <a:latin typeface="+mj-ea"/>
                <a:ea typeface="+mj-ea"/>
              </a:rPr>
              <a:t>30</a:t>
            </a:r>
            <a:r>
              <a:rPr kumimoji="1" lang="ja-JP" altLang="en-US" sz="1200" dirty="0" smtClean="0">
                <a:latin typeface="+mj-ea"/>
                <a:ea typeface="+mj-ea"/>
              </a:rPr>
              <a:t>年度福祉行政報告例の概況」　→　「結果の概要」</a:t>
            </a:r>
            <a:r>
              <a:rPr kumimoji="1" lang="en-US" altLang="ja-JP" sz="1200" dirty="0" smtClean="0">
                <a:latin typeface="+mj-ea"/>
                <a:ea typeface="+mj-ea"/>
              </a:rPr>
              <a:t>P7,8</a:t>
            </a:r>
            <a:r>
              <a:rPr kumimoji="1" lang="ja-JP" altLang="en-US" sz="1200" dirty="0" smtClean="0">
                <a:latin typeface="+mj-ea"/>
                <a:ea typeface="+mj-ea"/>
              </a:rPr>
              <a:t>　</a:t>
            </a:r>
            <a:endParaRPr kumimoji="1" lang="en-US" altLang="ja-JP" sz="1200" dirty="0" smtClean="0">
              <a:latin typeface="+mj-ea"/>
              <a:ea typeface="+mj-ea"/>
            </a:endParaRPr>
          </a:p>
          <a:p>
            <a:r>
              <a:rPr kumimoji="1" lang="en-US" altLang="ja-JP" sz="1200" dirty="0" smtClean="0">
                <a:latin typeface="+mj-ea"/>
                <a:ea typeface="+mj-ea"/>
              </a:rPr>
              <a:t>https://www.mhlw.go.jp/toukei/saikin/hw/gyousei/18/index.html</a:t>
            </a:r>
          </a:p>
          <a:p>
            <a:r>
              <a:rPr kumimoji="1" lang="ja-JP" altLang="en-US" sz="1200" dirty="0" smtClean="0">
                <a:latin typeface="+mj-ea"/>
                <a:ea typeface="+mj-ea"/>
              </a:rPr>
              <a:t>および</a:t>
            </a:r>
          </a:p>
          <a:p>
            <a:r>
              <a:rPr kumimoji="1" lang="ja-JP" altLang="en-US" sz="1200" dirty="0" smtClean="0">
                <a:latin typeface="+mj-ea"/>
                <a:ea typeface="+mj-ea"/>
              </a:rPr>
              <a:t>厚生労働省</a:t>
            </a:r>
            <a:r>
              <a:rPr kumimoji="1" lang="en-US" altLang="ja-JP" sz="1200" dirty="0" smtClean="0">
                <a:latin typeface="+mj-ea"/>
                <a:ea typeface="+mj-ea"/>
              </a:rPr>
              <a:t>HP</a:t>
            </a:r>
            <a:r>
              <a:rPr kumimoji="1" lang="ja-JP" altLang="en-US" sz="1200" dirty="0" smtClean="0">
                <a:latin typeface="+mj-ea"/>
                <a:ea typeface="+mj-ea"/>
              </a:rPr>
              <a:t>　　「児童虐待防止対策」　→　「児童虐待相談対応件数の動向」　をご確認ください。</a:t>
            </a:r>
          </a:p>
          <a:p>
            <a:r>
              <a:rPr kumimoji="1" lang="en-US" altLang="ja-JP" sz="1200" dirty="0" smtClean="0">
                <a:latin typeface="+mj-ea"/>
                <a:ea typeface="+mj-ea"/>
              </a:rPr>
              <a:t>https://www.mhlw.go.jp/stf/seisakunitsuite/bunya/kodomo/kodomo_kosodate/dv/index.html</a:t>
            </a:r>
          </a:p>
          <a:p>
            <a:endParaRPr kumimoji="1" lang="ja-JP" altLang="en-US" sz="1200" dirty="0">
              <a:latin typeface="+mj-ea"/>
              <a:ea typeface="+mj-ea"/>
            </a:endParaRPr>
          </a:p>
        </p:txBody>
      </p:sp>
    </p:spTree>
    <p:extLst>
      <p:ext uri="{BB962C8B-B14F-4D97-AF65-F5344CB8AC3E}">
        <p14:creationId xmlns:p14="http://schemas.microsoft.com/office/powerpoint/2010/main" val="233393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厚生労働省</a:t>
            </a:r>
            <a:r>
              <a:rPr kumimoji="1" lang="en-US" altLang="ja-JP" dirty="0" smtClean="0">
                <a:latin typeface="+mj-ea"/>
                <a:ea typeface="+mj-ea"/>
              </a:rPr>
              <a:t>HP</a:t>
            </a:r>
            <a:r>
              <a:rPr kumimoji="1" lang="ja-JP" altLang="en-US" dirty="0" smtClean="0">
                <a:latin typeface="+mj-ea"/>
                <a:ea typeface="+mj-ea"/>
              </a:rPr>
              <a:t>の「体罰等によらない子育てのために　～みんなで育児を支える社会に～」 のサイトに</a:t>
            </a:r>
            <a:endParaRPr kumimoji="1" lang="en-US" altLang="ja-JP" dirty="0" smtClean="0">
              <a:latin typeface="+mj-ea"/>
              <a:ea typeface="+mj-ea"/>
            </a:endParaRPr>
          </a:p>
          <a:p>
            <a:r>
              <a:rPr kumimoji="1" lang="ja-JP" altLang="en-US" dirty="0" smtClean="0">
                <a:latin typeface="+mj-ea"/>
                <a:ea typeface="+mj-ea"/>
              </a:rPr>
              <a:t>掲載されているリーフレットです。（他にポスターやパンフレットもあります。）</a:t>
            </a:r>
          </a:p>
          <a:p>
            <a:r>
              <a:rPr kumimoji="1" lang="en-US" altLang="ja-JP" dirty="0" smtClean="0">
                <a:latin typeface="+mj-ea"/>
                <a:ea typeface="+mj-ea"/>
              </a:rPr>
              <a:t>https://www.mhlw.go.jp/stf/seisakunitsuite/bunya/kodomo/taibatu.html</a:t>
            </a:r>
          </a:p>
        </p:txBody>
      </p:sp>
    </p:spTree>
    <p:extLst>
      <p:ext uri="{BB962C8B-B14F-4D97-AF65-F5344CB8AC3E}">
        <p14:creationId xmlns:p14="http://schemas.microsoft.com/office/powerpoint/2010/main" val="78936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厚生労働省</a:t>
            </a:r>
            <a:r>
              <a:rPr kumimoji="1" lang="en-US" altLang="ja-JP" dirty="0" smtClean="0">
                <a:latin typeface="+mj-ea"/>
                <a:ea typeface="+mj-ea"/>
              </a:rPr>
              <a:t>HP</a:t>
            </a:r>
            <a:r>
              <a:rPr kumimoji="1" lang="ja-JP" altLang="en-US" dirty="0" smtClean="0">
                <a:latin typeface="+mj-ea"/>
                <a:ea typeface="+mj-ea"/>
              </a:rPr>
              <a:t>の「体罰等によらない子育てのために　～みんなで育児を支える社会に～」 のサイトに</a:t>
            </a:r>
          </a:p>
          <a:p>
            <a:r>
              <a:rPr kumimoji="1" lang="ja-JP" altLang="en-US" dirty="0" smtClean="0">
                <a:latin typeface="+mj-ea"/>
                <a:ea typeface="+mj-ea"/>
              </a:rPr>
              <a:t>掲載されているリーフレット（内側面）です。</a:t>
            </a:r>
            <a:endParaRPr kumimoji="1" lang="en-US" altLang="ja-JP" dirty="0" smtClean="0">
              <a:latin typeface="+mj-ea"/>
              <a:ea typeface="+mj-ea"/>
            </a:endParaRPr>
          </a:p>
          <a:p>
            <a:r>
              <a:rPr kumimoji="1" lang="en-US" altLang="ja-JP" dirty="0" smtClean="0">
                <a:latin typeface="+mj-ea"/>
                <a:ea typeface="+mj-ea"/>
              </a:rPr>
              <a:t>https://www.mhlw.go.jp/stf/seisakunitsuite/bunya/kodomo/taibatu.html</a:t>
            </a:r>
          </a:p>
          <a:p>
            <a:endParaRPr kumimoji="1" lang="en-US" altLang="ja-JP" dirty="0" smtClean="0">
              <a:latin typeface="+mj-ea"/>
              <a:ea typeface="+mj-ea"/>
            </a:endParaRPr>
          </a:p>
          <a:p>
            <a:r>
              <a:rPr kumimoji="1" lang="ja-JP" altLang="en-US" dirty="0" smtClean="0">
                <a:latin typeface="+mj-ea"/>
                <a:ea typeface="+mj-ea"/>
              </a:rPr>
              <a:t>体罰等によらない子育てのための工夫のポイントが</a:t>
            </a:r>
            <a:r>
              <a:rPr kumimoji="1" lang="en-US" altLang="ja-JP" dirty="0" smtClean="0">
                <a:latin typeface="+mj-ea"/>
                <a:ea typeface="+mj-ea"/>
              </a:rPr>
              <a:t>7</a:t>
            </a:r>
            <a:r>
              <a:rPr kumimoji="1" lang="ja-JP" altLang="en-US" dirty="0" err="1" smtClean="0">
                <a:latin typeface="+mj-ea"/>
                <a:ea typeface="+mj-ea"/>
              </a:rPr>
              <a:t>つ紹</a:t>
            </a:r>
            <a:r>
              <a:rPr kumimoji="1" lang="ja-JP" altLang="en-US" dirty="0" smtClean="0">
                <a:latin typeface="+mj-ea"/>
                <a:ea typeface="+mj-ea"/>
              </a:rPr>
              <a:t>介されていますので，見ていきましょう。</a:t>
            </a:r>
          </a:p>
        </p:txBody>
      </p:sp>
    </p:spTree>
    <p:extLst>
      <p:ext uri="{BB962C8B-B14F-4D97-AF65-F5344CB8AC3E}">
        <p14:creationId xmlns:p14="http://schemas.microsoft.com/office/powerpoint/2010/main" val="265635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0490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35216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5279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just"/>
            <a:r>
              <a:rPr lang="ja-JP" altLang="en-US" sz="1200" dirty="0" smtClean="0">
                <a:solidFill>
                  <a:srgbClr val="000000"/>
                </a:solidFill>
                <a:latin typeface="+mn-ea"/>
                <a:ea typeface="+mn-ea"/>
              </a:rPr>
              <a:t>　</a:t>
            </a:r>
            <a:r>
              <a:rPr lang="ja-JP" altLang="en-US" sz="1200" dirty="0">
                <a:solidFill>
                  <a:srgbClr val="000000"/>
                </a:solidFill>
                <a:latin typeface="+mn-ea"/>
              </a:rPr>
              <a:t>本資料は，３つの柱で構成してあります。</a:t>
            </a:r>
            <a:endParaRPr lang="en-US" altLang="ja-JP" sz="1200" dirty="0">
              <a:solidFill>
                <a:srgbClr val="000000"/>
              </a:solidFill>
              <a:latin typeface="+mn-ea"/>
            </a:endParaRPr>
          </a:p>
          <a:p>
            <a:pPr algn="just"/>
            <a:endParaRPr lang="en-US" altLang="ja-JP" sz="1200" dirty="0" smtClean="0">
              <a:solidFill>
                <a:srgbClr val="000000"/>
              </a:solidFill>
              <a:latin typeface="+mn-ea"/>
            </a:endParaRPr>
          </a:p>
          <a:p>
            <a:pPr algn="just"/>
            <a:r>
              <a:rPr lang="ja-JP" altLang="en-US" sz="1200" dirty="0">
                <a:solidFill>
                  <a:srgbClr val="000000"/>
                </a:solidFill>
                <a:latin typeface="+mn-ea"/>
              </a:rPr>
              <a:t>　家庭教育講座を行う方が，御自分の講座の展開によって必要な部分をお使いください。</a:t>
            </a:r>
            <a:endParaRPr lang="en-US" altLang="ja-JP" sz="1200" dirty="0">
              <a:solidFill>
                <a:srgbClr val="000000"/>
              </a:solidFill>
              <a:latin typeface="+mn-ea"/>
            </a:endParaRPr>
          </a:p>
          <a:p>
            <a:endParaRPr lang="en-US" altLang="ja-JP" sz="1200" dirty="0"/>
          </a:p>
        </p:txBody>
      </p:sp>
    </p:spTree>
    <p:extLst>
      <p:ext uri="{BB962C8B-B14F-4D97-AF65-F5344CB8AC3E}">
        <p14:creationId xmlns:p14="http://schemas.microsoft.com/office/powerpoint/2010/main" val="103267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4259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680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0427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5082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子育てアドバイスブック 「クローバー」 </a:t>
            </a:r>
            <a:r>
              <a:rPr kumimoji="1" lang="en-US" altLang="ja-JP" dirty="0" smtClean="0">
                <a:latin typeface="+mj-ea"/>
                <a:ea typeface="+mj-ea"/>
              </a:rPr>
              <a:t>P25</a:t>
            </a:r>
            <a:r>
              <a:rPr kumimoji="1" lang="ja-JP" altLang="en-US" dirty="0" smtClean="0">
                <a:latin typeface="+mj-ea"/>
                <a:ea typeface="+mj-ea"/>
              </a:rPr>
              <a:t>から引用しました。</a:t>
            </a:r>
          </a:p>
          <a:p>
            <a:endParaRPr kumimoji="1" lang="en-US" altLang="ja-JP" dirty="0" smtClean="0">
              <a:latin typeface="+mj-ea"/>
              <a:ea typeface="+mj-ea"/>
            </a:endParaRPr>
          </a:p>
          <a:p>
            <a:r>
              <a:rPr kumimoji="1" lang="ja-JP" altLang="en-US" dirty="0" smtClean="0">
                <a:latin typeface="+mj-ea"/>
                <a:ea typeface="+mj-ea"/>
              </a:rPr>
              <a:t>詳しく知りたい方は，</a:t>
            </a:r>
            <a:endParaRPr kumimoji="1" lang="en-US" altLang="ja-JP" dirty="0" smtClean="0">
              <a:latin typeface="+mj-ea"/>
              <a:ea typeface="+mj-ea"/>
            </a:endParaRPr>
          </a:p>
          <a:p>
            <a:r>
              <a:rPr kumimoji="1" lang="ja-JP" altLang="en-US" dirty="0" smtClean="0">
                <a:latin typeface="+mj-ea"/>
                <a:ea typeface="+mj-ea"/>
              </a:rPr>
              <a:t>ジャニス・ウッド・キャタノ</a:t>
            </a:r>
            <a:r>
              <a:rPr kumimoji="1" lang="en-US" altLang="ja-JP" dirty="0" smtClean="0">
                <a:latin typeface="+mj-ea"/>
                <a:ea typeface="+mj-ea"/>
              </a:rPr>
              <a:t>『</a:t>
            </a:r>
            <a:r>
              <a:rPr kumimoji="1" lang="ja-JP" altLang="en-US" dirty="0" smtClean="0">
                <a:latin typeface="+mj-ea"/>
                <a:ea typeface="+mj-ea"/>
              </a:rPr>
              <a:t>完璧な親なんていない</a:t>
            </a:r>
            <a:r>
              <a:rPr kumimoji="1" lang="en-US" altLang="ja-JP" dirty="0" smtClean="0">
                <a:latin typeface="+mj-ea"/>
                <a:ea typeface="+mj-ea"/>
              </a:rPr>
              <a:t>』</a:t>
            </a:r>
            <a:r>
              <a:rPr kumimoji="1" lang="ja-JP" altLang="en-US" dirty="0" smtClean="0">
                <a:latin typeface="+mj-ea"/>
                <a:ea typeface="+mj-ea"/>
              </a:rPr>
              <a:t>三沢直子監修、幾島幸子訳、</a:t>
            </a:r>
            <a:r>
              <a:rPr kumimoji="1" lang="ja-JP" altLang="en-US" dirty="0" err="1" smtClean="0">
                <a:latin typeface="+mj-ea"/>
                <a:ea typeface="+mj-ea"/>
              </a:rPr>
              <a:t>ひと</a:t>
            </a:r>
            <a:r>
              <a:rPr kumimoji="1" lang="ja-JP" altLang="en-US" dirty="0" smtClean="0">
                <a:latin typeface="+mj-ea"/>
                <a:ea typeface="+mj-ea"/>
              </a:rPr>
              <a:t>なる書房 </a:t>
            </a:r>
            <a:r>
              <a:rPr kumimoji="1" lang="en-US" altLang="ja-JP" dirty="0" smtClean="0">
                <a:latin typeface="+mj-ea"/>
                <a:ea typeface="+mj-ea"/>
              </a:rPr>
              <a:t>2017</a:t>
            </a:r>
            <a:r>
              <a:rPr kumimoji="1" lang="ja-JP" altLang="en-US" dirty="0" smtClean="0">
                <a:latin typeface="+mj-ea"/>
                <a:ea typeface="+mj-ea"/>
              </a:rPr>
              <a:t>　</a:t>
            </a:r>
            <a:endParaRPr kumimoji="1" lang="en-US" altLang="ja-JP" dirty="0" smtClean="0">
              <a:latin typeface="+mj-ea"/>
              <a:ea typeface="+mj-ea"/>
            </a:endParaRPr>
          </a:p>
          <a:p>
            <a:r>
              <a:rPr kumimoji="1" lang="ja-JP" altLang="en-US" dirty="0" smtClean="0">
                <a:latin typeface="+mj-ea"/>
                <a:ea typeface="+mj-ea"/>
              </a:rPr>
              <a:t>をご参照ください</a:t>
            </a:r>
            <a:r>
              <a:rPr kumimoji="1" lang="ja-JP" altLang="en-US" dirty="0" smtClean="0">
                <a:latin typeface="+mj-ea"/>
                <a:ea typeface="+mj-ea"/>
              </a:rPr>
              <a:t>。</a:t>
            </a:r>
            <a:endParaRPr kumimoji="1" lang="en-US" altLang="ja-JP" dirty="0" smtClean="0">
              <a:latin typeface="+mj-ea"/>
              <a:ea typeface="+mj-ea"/>
            </a:endParaRPr>
          </a:p>
          <a:p>
            <a:r>
              <a:rPr kumimoji="1" lang="en-US" altLang="ja-JP" dirty="0" smtClean="0">
                <a:latin typeface="+mj-ea"/>
                <a:ea typeface="+mj-ea"/>
              </a:rPr>
              <a:t>※P56</a:t>
            </a:r>
            <a:r>
              <a:rPr kumimoji="1" lang="ja-JP" altLang="en-US" dirty="0" smtClean="0">
                <a:latin typeface="+mj-ea"/>
                <a:ea typeface="+mj-ea"/>
              </a:rPr>
              <a:t>「子どもを虐待しそうになったら」</a:t>
            </a:r>
            <a:endParaRPr kumimoji="1" lang="ja-JP" altLang="en-US" dirty="0">
              <a:latin typeface="+mj-ea"/>
              <a:ea typeface="+mj-ea"/>
            </a:endParaRPr>
          </a:p>
        </p:txBody>
      </p:sp>
    </p:spTree>
    <p:extLst>
      <p:ext uri="{BB962C8B-B14F-4D97-AF65-F5344CB8AC3E}">
        <p14:creationId xmlns:p14="http://schemas.microsoft.com/office/powerpoint/2010/main" val="1031475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mj-ea"/>
                <a:ea typeface="+mj-ea"/>
              </a:rPr>
              <a:t>以下は，認定特定非営利活動法人 児童虐待防止全国ネットワーク　　オレンジリボン運動ＨＰからの引用です。</a:t>
            </a:r>
            <a:endParaRPr kumimoji="1" lang="en-US" altLang="ja-JP" sz="1100" dirty="0" smtClean="0">
              <a:latin typeface="+mj-ea"/>
              <a:ea typeface="+mj-ea"/>
            </a:endParaRPr>
          </a:p>
          <a:p>
            <a:r>
              <a:rPr kumimoji="1" lang="en-US" altLang="ja-JP" sz="1100" dirty="0" smtClean="0">
                <a:latin typeface="+mj-ea"/>
                <a:ea typeface="+mj-ea"/>
              </a:rPr>
              <a:t>http://www.orangeribbon.jp/guide/</a:t>
            </a:r>
          </a:p>
          <a:p>
            <a:endParaRPr kumimoji="1" lang="en-US" altLang="ja-JP" sz="1100" dirty="0" smtClean="0">
              <a:latin typeface="+mj-ea"/>
              <a:ea typeface="+mj-ea"/>
            </a:endParaRPr>
          </a:p>
          <a:p>
            <a:r>
              <a:rPr kumimoji="1" lang="en-US" altLang="ja-JP" sz="1100" dirty="0" smtClean="0">
                <a:latin typeface="+mj-ea"/>
                <a:ea typeface="+mj-ea"/>
              </a:rPr>
              <a:t>【</a:t>
            </a:r>
            <a:r>
              <a:rPr kumimoji="1" lang="ja-JP" altLang="en-US" sz="1100" dirty="0" smtClean="0">
                <a:latin typeface="+mj-ea"/>
                <a:ea typeface="+mj-ea"/>
              </a:rPr>
              <a:t>通告に迷ったら</a:t>
            </a:r>
            <a:r>
              <a:rPr kumimoji="1" lang="en-US" altLang="ja-JP" sz="1100" dirty="0" smtClean="0">
                <a:latin typeface="+mj-ea"/>
                <a:ea typeface="+mj-ea"/>
              </a:rPr>
              <a:t>】</a:t>
            </a:r>
            <a:endParaRPr kumimoji="1" lang="ja-JP" altLang="en-US" sz="1100" dirty="0" smtClean="0">
              <a:latin typeface="+mj-ea"/>
              <a:ea typeface="+mj-ea"/>
            </a:endParaRPr>
          </a:p>
          <a:p>
            <a:r>
              <a:rPr kumimoji="1" lang="ja-JP" altLang="en-US" sz="1100" dirty="0" smtClean="0">
                <a:latin typeface="+mj-ea"/>
                <a:ea typeface="+mj-ea"/>
              </a:rPr>
              <a:t>「虐待かどうかわからない」というケースも少なくありません。ただし、迷うということは「虐待かもしれない」「とても、子育てに苦労しているようだ」など、何かしら、親子に対してあなたが心配を感じたということでしょう。</a:t>
            </a:r>
          </a:p>
          <a:p>
            <a:endParaRPr kumimoji="1" lang="ja-JP" altLang="en-US" sz="1100" dirty="0" smtClean="0">
              <a:latin typeface="+mj-ea"/>
              <a:ea typeface="+mj-ea"/>
            </a:endParaRPr>
          </a:p>
          <a:p>
            <a:r>
              <a:rPr kumimoji="1" lang="ja-JP" altLang="en-US" sz="1100" dirty="0" smtClean="0">
                <a:latin typeface="+mj-ea"/>
                <a:ea typeface="+mj-ea"/>
              </a:rPr>
              <a:t>通告によって、児童相談所が親子の状況を確認しますが、虐待でなければ、それでいいのです。</a:t>
            </a:r>
          </a:p>
          <a:p>
            <a:endParaRPr kumimoji="1" lang="en-US" altLang="ja-JP" sz="1100" dirty="0" smtClean="0">
              <a:latin typeface="+mj-ea"/>
              <a:ea typeface="+mj-ea"/>
            </a:endParaRPr>
          </a:p>
          <a:p>
            <a:r>
              <a:rPr kumimoji="1" lang="ja-JP" altLang="en-US" sz="1100" dirty="0" smtClean="0">
                <a:latin typeface="+mj-ea"/>
                <a:ea typeface="+mj-ea"/>
              </a:rPr>
              <a:t>でも、何かしら「子育てが大変」という想いを抱えていることも多いため、状況によっては子育てサービスの情報提供を行ったり、家庭支援センターや保健センター（又は保健所）などへの来所相談を促すことがあります。また、子どもの発達について悩みを抱えていたり、経済的に厳しいなどの理由を抱えている場合も多いことから、そうした場合は、発達や</a:t>
            </a:r>
            <a:r>
              <a:rPr kumimoji="1" lang="ja-JP" altLang="en-US" sz="1100" dirty="0" err="1" smtClean="0">
                <a:latin typeface="+mj-ea"/>
                <a:ea typeface="+mj-ea"/>
              </a:rPr>
              <a:t>障がいに</a:t>
            </a:r>
            <a:r>
              <a:rPr kumimoji="1" lang="ja-JP" altLang="en-US" sz="1100" dirty="0" smtClean="0">
                <a:latin typeface="+mj-ea"/>
                <a:ea typeface="+mj-ea"/>
              </a:rPr>
              <a:t>関する機関の利用や福祉サービスの利用を促すこともあります。そして、緊急と判断される場合には、子どもを一時保護します。</a:t>
            </a:r>
          </a:p>
          <a:p>
            <a:endParaRPr kumimoji="1" lang="en-US" altLang="ja-JP" sz="1100" dirty="0" smtClean="0">
              <a:latin typeface="+mj-ea"/>
              <a:ea typeface="+mj-ea"/>
            </a:endParaRPr>
          </a:p>
          <a:p>
            <a:r>
              <a:rPr kumimoji="1" lang="ja-JP" altLang="en-US" sz="1100" dirty="0" smtClean="0">
                <a:latin typeface="+mj-ea"/>
                <a:ea typeface="+mj-ea"/>
              </a:rPr>
              <a:t>虐待かどうかの判断は、児童相談所が行いますので虐待を確認できる証拠などは要りません。また、誰が通告したかの秘密は守</a:t>
            </a:r>
            <a:r>
              <a:rPr kumimoji="1" lang="ja-JP" altLang="en-US" sz="1100" dirty="0" err="1" smtClean="0">
                <a:latin typeface="+mj-ea"/>
                <a:ea typeface="+mj-ea"/>
              </a:rPr>
              <a:t>れら</a:t>
            </a:r>
            <a:r>
              <a:rPr kumimoji="1" lang="ja-JP" altLang="en-US" sz="1100" dirty="0" smtClean="0">
                <a:latin typeface="+mj-ea"/>
                <a:ea typeface="+mj-ea"/>
              </a:rPr>
              <a:t>ます。</a:t>
            </a:r>
          </a:p>
          <a:p>
            <a:endParaRPr kumimoji="1" lang="ja-JP" altLang="en-US" sz="1100" dirty="0" smtClean="0">
              <a:latin typeface="+mj-ea"/>
              <a:ea typeface="+mj-ea"/>
            </a:endParaRPr>
          </a:p>
          <a:p>
            <a:r>
              <a:rPr kumimoji="1" lang="ja-JP" altLang="en-US" sz="1100" dirty="0" smtClean="0">
                <a:latin typeface="+mj-ea"/>
                <a:ea typeface="+mj-ea"/>
              </a:rPr>
              <a:t>通告しなかったことによって、虐待が発見できず、子どもが命を落としてしまうことになっては遅いのです。</a:t>
            </a:r>
          </a:p>
          <a:p>
            <a:endParaRPr kumimoji="1" lang="ja-JP" altLang="en-US" sz="1100" dirty="0"/>
          </a:p>
        </p:txBody>
      </p:sp>
    </p:spTree>
    <p:extLst>
      <p:ext uri="{BB962C8B-B14F-4D97-AF65-F5344CB8AC3E}">
        <p14:creationId xmlns:p14="http://schemas.microsoft.com/office/powerpoint/2010/main" val="413687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子育てアドバイスブック 「クローバー」 </a:t>
            </a:r>
            <a:r>
              <a:rPr kumimoji="1" lang="en-US" altLang="ja-JP" dirty="0" smtClean="0">
                <a:latin typeface="+mj-ea"/>
                <a:ea typeface="+mj-ea"/>
              </a:rPr>
              <a:t>P25</a:t>
            </a:r>
            <a:r>
              <a:rPr kumimoji="1" lang="ja-JP" altLang="en-US" dirty="0" smtClean="0">
                <a:latin typeface="+mj-ea"/>
                <a:ea typeface="+mj-ea"/>
              </a:rPr>
              <a:t>から引用しました。</a:t>
            </a:r>
          </a:p>
        </p:txBody>
      </p:sp>
    </p:spTree>
    <p:extLst>
      <p:ext uri="{BB962C8B-B14F-4D97-AF65-F5344CB8AC3E}">
        <p14:creationId xmlns:p14="http://schemas.microsoft.com/office/powerpoint/2010/main" val="243731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a:defRPr/>
            </a:pPr>
            <a:r>
              <a:rPr lang="ja-JP" altLang="en-US" sz="1200" dirty="0" smtClean="0">
                <a:latin typeface="ＭＳ Ｐゴシック" panose="020B0600070205080204" pitchFamily="50" charset="-128"/>
                <a:ea typeface="ＭＳ Ｐゴシック" panose="020B0600070205080204" pitchFamily="50" charset="-128"/>
              </a:rPr>
              <a:t>　本資料の作成で利用したり，講座</a:t>
            </a:r>
            <a:r>
              <a:rPr lang="ja-JP" altLang="en-US" sz="1200" dirty="0">
                <a:latin typeface="ＭＳ Ｐゴシック" panose="020B0600070205080204" pitchFamily="50" charset="-128"/>
                <a:ea typeface="ＭＳ Ｐゴシック" panose="020B0600070205080204" pitchFamily="50" charset="-128"/>
              </a:rPr>
              <a:t>の時に参考と</a:t>
            </a:r>
            <a:r>
              <a:rPr lang="ja-JP" altLang="en-US" sz="1200" dirty="0" smtClean="0">
                <a:latin typeface="ＭＳ Ｐゴシック" panose="020B0600070205080204" pitchFamily="50" charset="-128"/>
                <a:ea typeface="ＭＳ Ｐゴシック" panose="020B0600070205080204" pitchFamily="50" charset="-128"/>
              </a:rPr>
              <a:t>なったりするサイトの</a:t>
            </a:r>
            <a:r>
              <a:rPr lang="ja-JP" altLang="en-US" sz="1200" dirty="0">
                <a:latin typeface="ＭＳ Ｐゴシック" panose="020B0600070205080204" pitchFamily="50" charset="-128"/>
                <a:ea typeface="ＭＳ Ｐゴシック" panose="020B0600070205080204" pitchFamily="50" charset="-128"/>
              </a:rPr>
              <a:t>紹介です。</a:t>
            </a:r>
            <a:endParaRPr lang="en-US" altLang="ja-JP" sz="1200" dirty="0">
              <a:latin typeface="ＭＳ Ｐゴシック" panose="020B0600070205080204" pitchFamily="50" charset="-128"/>
              <a:ea typeface="ＭＳ Ｐゴシック" panose="020B0600070205080204" pitchFamily="50" charset="-128"/>
            </a:endParaRPr>
          </a:p>
          <a:p>
            <a:pPr defTabSz="914083">
              <a:defRPr/>
            </a:pP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98818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just"/>
            <a:r>
              <a:rPr lang="ja-JP" altLang="en-US" dirty="0" smtClean="0">
                <a:solidFill>
                  <a:srgbClr val="000000"/>
                </a:solidFill>
                <a:latin typeface="+mn-ea"/>
                <a:ea typeface="+mn-ea"/>
              </a:rPr>
              <a:t>　</a:t>
            </a:r>
            <a:endParaRPr lang="en-US" altLang="ja-JP" sz="1500" dirty="0"/>
          </a:p>
        </p:txBody>
      </p:sp>
    </p:spTree>
    <p:extLst>
      <p:ext uri="{BB962C8B-B14F-4D97-AF65-F5344CB8AC3E}">
        <p14:creationId xmlns:p14="http://schemas.microsoft.com/office/powerpoint/2010/main" val="15694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講座の導入として</a:t>
            </a:r>
            <a:endParaRPr kumimoji="1" lang="en-US" altLang="ja-JP" dirty="0" smtClean="0">
              <a:latin typeface="+mj-ea"/>
              <a:ea typeface="+mj-ea"/>
            </a:endParaRPr>
          </a:p>
          <a:p>
            <a:endParaRPr kumimoji="1" lang="en-US" altLang="ja-JP" dirty="0" smtClean="0">
              <a:latin typeface="+mj-ea"/>
              <a:ea typeface="+mj-ea"/>
            </a:endParaRPr>
          </a:p>
          <a:p>
            <a:r>
              <a:rPr kumimoji="1" lang="ja-JP" altLang="en-US" dirty="0" smtClean="0">
                <a:latin typeface="+mj-ea"/>
                <a:ea typeface="+mj-ea"/>
              </a:rPr>
              <a:t>「体罰等によらない子育てのために　～みんなで育児を支える社会に～」 （厚生労働省）　の５ページから引用しましたのでご確認ください。</a:t>
            </a:r>
          </a:p>
          <a:p>
            <a:r>
              <a:rPr kumimoji="1" lang="en-US" altLang="ja-JP" dirty="0" smtClean="0">
                <a:latin typeface="+mj-ea"/>
                <a:ea typeface="+mj-ea"/>
              </a:rPr>
              <a:t>https://www.mhlw.go.jp/content/11920000/minnadekosodate.pdf</a:t>
            </a:r>
          </a:p>
          <a:p>
            <a:endParaRPr kumimoji="1" lang="ja-JP" altLang="en-US" dirty="0">
              <a:latin typeface="+mj-ea"/>
              <a:ea typeface="+mj-ea"/>
            </a:endParaRPr>
          </a:p>
        </p:txBody>
      </p:sp>
    </p:spTree>
    <p:extLst>
      <p:ext uri="{BB962C8B-B14F-4D97-AF65-F5344CB8AC3E}">
        <p14:creationId xmlns:p14="http://schemas.microsoft.com/office/powerpoint/2010/main" val="264994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講座の導入として</a:t>
            </a:r>
          </a:p>
          <a:p>
            <a:endParaRPr kumimoji="1" lang="ja-JP" altLang="en-US" dirty="0" smtClean="0">
              <a:latin typeface="+mj-ea"/>
              <a:ea typeface="+mj-ea"/>
            </a:endParaRPr>
          </a:p>
          <a:p>
            <a:r>
              <a:rPr kumimoji="1" lang="ja-JP" altLang="en-US" dirty="0" smtClean="0">
                <a:latin typeface="+mj-ea"/>
                <a:ea typeface="+mj-ea"/>
              </a:rPr>
              <a:t>「体罰等によらない子育てのために　～みんなで育児を支える社会に～」 （厚生労働省）　の３，５ページから引用しましたのでご確認ください。</a:t>
            </a:r>
          </a:p>
          <a:p>
            <a:r>
              <a:rPr kumimoji="1" lang="en-US" altLang="ja-JP" dirty="0" smtClean="0">
                <a:latin typeface="+mj-ea"/>
                <a:ea typeface="+mj-ea"/>
              </a:rPr>
              <a:t>https://www.mhlw.go.jp/content/11920000/minnadekosodate.pdf</a:t>
            </a:r>
          </a:p>
          <a:p>
            <a:endParaRPr kumimoji="1" lang="ja-JP" altLang="en-US" dirty="0">
              <a:latin typeface="+mj-ea"/>
              <a:ea typeface="+mj-ea"/>
            </a:endParaRPr>
          </a:p>
        </p:txBody>
      </p:sp>
    </p:spTree>
    <p:extLst>
      <p:ext uri="{BB962C8B-B14F-4D97-AF65-F5344CB8AC3E}">
        <p14:creationId xmlns:p14="http://schemas.microsoft.com/office/powerpoint/2010/main" val="424040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講座の導入として</a:t>
            </a:r>
          </a:p>
          <a:p>
            <a:endParaRPr kumimoji="1" lang="ja-JP" altLang="en-US" dirty="0" smtClean="0">
              <a:latin typeface="+mj-ea"/>
              <a:ea typeface="+mj-ea"/>
            </a:endParaRPr>
          </a:p>
          <a:p>
            <a:r>
              <a:rPr kumimoji="1" lang="ja-JP" altLang="en-US" dirty="0" smtClean="0">
                <a:latin typeface="+mj-ea"/>
                <a:ea typeface="+mj-ea"/>
              </a:rPr>
              <a:t>「体罰等によらない子育てのために　～みんなで育児を支える社会に～」 （厚生労働省）　の６ページから引用しましたのでご確認ください。</a:t>
            </a:r>
          </a:p>
          <a:p>
            <a:r>
              <a:rPr kumimoji="1" lang="en-US" altLang="ja-JP" dirty="0" smtClean="0">
                <a:latin typeface="+mj-ea"/>
                <a:ea typeface="+mj-ea"/>
              </a:rPr>
              <a:t>https://www.mhlw.go.jp/content/11920000/minnadekosodate.pdf</a:t>
            </a:r>
          </a:p>
          <a:p>
            <a:endParaRPr kumimoji="1" lang="ja-JP" altLang="en-US" dirty="0">
              <a:latin typeface="+mj-ea"/>
              <a:ea typeface="+mj-ea"/>
            </a:endParaRPr>
          </a:p>
        </p:txBody>
      </p:sp>
    </p:spTree>
    <p:extLst>
      <p:ext uri="{BB962C8B-B14F-4D97-AF65-F5344CB8AC3E}">
        <p14:creationId xmlns:p14="http://schemas.microsoft.com/office/powerpoint/2010/main" val="409446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mj-ea"/>
                <a:ea typeface="+mj-ea"/>
              </a:rPr>
              <a:t>「体罰等によらない子育てのために　～みんなで育児を支える社会に～」 （厚生労働省）　の５ページから引用しましたのでご確認ください。</a:t>
            </a:r>
          </a:p>
          <a:p>
            <a:r>
              <a:rPr kumimoji="1" lang="en-US" altLang="ja-JP" sz="1100" dirty="0" smtClean="0">
                <a:latin typeface="+mj-ea"/>
                <a:ea typeface="+mj-ea"/>
              </a:rPr>
              <a:t>https://www.mhlw.go.jp/content/11920000/minnadekosodate.pdf</a:t>
            </a:r>
          </a:p>
          <a:p>
            <a:endParaRPr kumimoji="1" lang="en-US" altLang="ja-JP" sz="1100" dirty="0" smtClean="0">
              <a:latin typeface="+mj-ea"/>
              <a:ea typeface="+mj-ea"/>
            </a:endParaRPr>
          </a:p>
          <a:p>
            <a:r>
              <a:rPr kumimoji="1" lang="ja-JP" altLang="en-US" sz="1100" dirty="0" smtClean="0">
                <a:latin typeface="+mj-ea"/>
                <a:ea typeface="+mj-ea"/>
              </a:rPr>
              <a:t>また，下記の「オレンジリボン運動」ＨＰも，ご参考になさってください。</a:t>
            </a:r>
            <a:endParaRPr kumimoji="1" lang="en-US" altLang="zh-TW" sz="11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dirty="0" smtClean="0">
                <a:latin typeface="+mj-ea"/>
                <a:ea typeface="+mj-ea"/>
              </a:rPr>
              <a:t>http://www.orangeribbon.jp/about/child/abuse.php</a:t>
            </a:r>
          </a:p>
          <a:p>
            <a:r>
              <a:rPr kumimoji="1" lang="en-US" altLang="ja-JP" sz="1100" dirty="0" smtClean="0">
                <a:latin typeface="+mj-ea"/>
                <a:ea typeface="+mj-ea"/>
              </a:rPr>
              <a:t>【</a:t>
            </a:r>
            <a:r>
              <a:rPr kumimoji="1" lang="ja-JP" altLang="en-US" sz="1100" dirty="0" smtClean="0">
                <a:latin typeface="+mj-ea"/>
                <a:ea typeface="+mj-ea"/>
              </a:rPr>
              <a:t>参考</a:t>
            </a:r>
            <a:r>
              <a:rPr kumimoji="1" lang="en-US" altLang="ja-JP" sz="1100" dirty="0" smtClean="0">
                <a:latin typeface="+mj-ea"/>
                <a:ea typeface="+mj-ea"/>
              </a:rPr>
              <a:t>】</a:t>
            </a:r>
            <a:endParaRPr kumimoji="1" lang="en-US" altLang="zh-TW" sz="1100" dirty="0" smtClean="0">
              <a:latin typeface="+mj-ea"/>
              <a:ea typeface="+mj-ea"/>
            </a:endParaRPr>
          </a:p>
          <a:p>
            <a:r>
              <a:rPr kumimoji="1" lang="ja-JP" altLang="en-US" sz="1100" dirty="0" smtClean="0">
                <a:latin typeface="+mj-ea"/>
                <a:ea typeface="+mj-ea"/>
              </a:rPr>
              <a:t>　「児童虐待の防止等に関する法律」により、子ども虐待の定義は、身体的虐待、性的虐待、ネグレクト、心理的虐待となりました。しかしこの定義が明らかになっても、なお、子ども虐待とはなんぞや、と考えさせられる場面があります。それは、虐待としつけの違いについてです。</a:t>
            </a:r>
            <a:endParaRPr kumimoji="1" lang="en-US" altLang="ja-JP" sz="1100" dirty="0" smtClean="0">
              <a:latin typeface="+mj-ea"/>
              <a:ea typeface="+mj-ea"/>
            </a:endParaRPr>
          </a:p>
          <a:p>
            <a:endParaRPr kumimoji="1" lang="en-US" altLang="ja-JP" sz="1100" dirty="0" smtClean="0">
              <a:latin typeface="+mj-ea"/>
              <a:ea typeface="+mj-ea"/>
            </a:endParaRPr>
          </a:p>
          <a:p>
            <a:r>
              <a:rPr kumimoji="1" lang="ja-JP" altLang="en-US" sz="1100" dirty="0" smtClean="0">
                <a:latin typeface="+mj-ea"/>
                <a:ea typeface="+mj-ea"/>
              </a:rPr>
              <a:t> 虐待としつけ。この二者間には、しっかりと線引きできないグレイゾーンが存在します。が、多数の事例に関わってきた福祉、保健関係者や精神科医、小児科医などが言うように「子どもが耐え難い苦痛を感じることであれば、それは虐待である」と考えるべきだと思います。</a:t>
            </a:r>
          </a:p>
          <a:p>
            <a:endParaRPr kumimoji="1" lang="ja-JP" altLang="en-US" sz="1100" dirty="0" smtClean="0">
              <a:latin typeface="+mj-ea"/>
              <a:ea typeface="+mj-ea"/>
            </a:endParaRPr>
          </a:p>
          <a:p>
            <a:r>
              <a:rPr kumimoji="1" lang="ja-JP" altLang="en-US" sz="1100" dirty="0" smtClean="0">
                <a:latin typeface="+mj-ea"/>
                <a:ea typeface="+mj-ea"/>
              </a:rPr>
              <a:t>保護者が子どものためだと考えていても、過剰な教育や厳しいしつけによって子どもの心や体の発達が阻害されるほどであれば、あくまで子どもの側に立って判断し、虐待と捉えるべきでしょう。</a:t>
            </a:r>
          </a:p>
          <a:p>
            <a:endParaRPr kumimoji="1" lang="ja-JP" altLang="en-US" sz="1100" dirty="0" smtClean="0">
              <a:latin typeface="+mj-ea"/>
              <a:ea typeface="+mj-ea"/>
            </a:endParaRPr>
          </a:p>
          <a:p>
            <a:r>
              <a:rPr kumimoji="1" lang="ja-JP" altLang="en-US" sz="1100" dirty="0" smtClean="0">
                <a:latin typeface="+mj-ea"/>
                <a:ea typeface="+mj-ea"/>
              </a:rPr>
              <a:t>多くのケースでは、保護者が子育てに苦労されている現実がありますから、その気持ちを大事に考えることも大切です。</a:t>
            </a:r>
            <a:endParaRPr kumimoji="1" lang="ja-JP" altLang="en-US" sz="1100" dirty="0">
              <a:latin typeface="+mj-ea"/>
              <a:ea typeface="+mj-ea"/>
            </a:endParaRPr>
          </a:p>
        </p:txBody>
      </p:sp>
    </p:spTree>
    <p:extLst>
      <p:ext uri="{BB962C8B-B14F-4D97-AF65-F5344CB8AC3E}">
        <p14:creationId xmlns:p14="http://schemas.microsoft.com/office/powerpoint/2010/main" val="217313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j-ea"/>
                <a:ea typeface="+mj-ea"/>
              </a:rPr>
              <a:t>子育てアドバイスブック 「クローバー」 </a:t>
            </a:r>
            <a:r>
              <a:rPr kumimoji="1" lang="en-US" altLang="ja-JP" sz="1200" dirty="0" smtClean="0">
                <a:latin typeface="+mj-ea"/>
                <a:ea typeface="+mj-ea"/>
              </a:rPr>
              <a:t>P25</a:t>
            </a:r>
            <a:r>
              <a:rPr kumimoji="1" lang="ja-JP" altLang="en-US" sz="1200" dirty="0" smtClean="0">
                <a:latin typeface="+mj-ea"/>
                <a:ea typeface="+mj-ea"/>
              </a:rPr>
              <a:t>から引用しました。</a:t>
            </a:r>
            <a:endParaRPr kumimoji="1" lang="en-US" altLang="ja-JP" sz="1200" dirty="0" smtClean="0">
              <a:latin typeface="+mj-ea"/>
              <a:ea typeface="+mj-ea"/>
            </a:endParaRPr>
          </a:p>
          <a:p>
            <a:endParaRPr kumimoji="1" lang="en-US" altLang="zh-TW" sz="1200" dirty="0" smtClean="0">
              <a:latin typeface="+mj-ea"/>
              <a:ea typeface="+mj-ea"/>
            </a:endParaRPr>
          </a:p>
          <a:p>
            <a:r>
              <a:rPr kumimoji="1" lang="ja-JP" altLang="en-US" sz="1200" dirty="0" smtClean="0">
                <a:latin typeface="+mj-ea"/>
                <a:ea typeface="+mj-ea"/>
              </a:rPr>
              <a:t>「体罰等によらない子育てのために　～みんなで育児を支える社会に～」 （厚生労働省）　の７ページには「虐待の定義」が具体的に掲載されています。</a:t>
            </a:r>
          </a:p>
          <a:p>
            <a:r>
              <a:rPr kumimoji="1" lang="en-US" altLang="ja-JP" sz="1200" dirty="0" smtClean="0">
                <a:latin typeface="+mj-ea"/>
                <a:ea typeface="+mj-ea"/>
              </a:rPr>
              <a:t>https://www.mhlw.go.jp/content/11920000/minnadekosodate.pdf</a:t>
            </a:r>
          </a:p>
          <a:p>
            <a:endParaRPr kumimoji="1" lang="en-US" altLang="ja-JP" sz="1200" dirty="0" smtClean="0">
              <a:latin typeface="+mj-ea"/>
              <a:ea typeface="+mj-ea"/>
            </a:endParaRPr>
          </a:p>
          <a:p>
            <a:r>
              <a:rPr kumimoji="1" lang="ja-JP" altLang="en-US" sz="1200" dirty="0" smtClean="0">
                <a:latin typeface="+mj-ea"/>
                <a:ea typeface="+mj-ea"/>
              </a:rPr>
              <a:t>さらに詳しく知りたい方は，</a:t>
            </a:r>
            <a:endParaRPr kumimoji="1" lang="en-US" altLang="ja-JP" sz="1200" dirty="0" smtClean="0">
              <a:latin typeface="+mj-ea"/>
              <a:ea typeface="+mj-ea"/>
            </a:endParaRPr>
          </a:p>
          <a:p>
            <a:r>
              <a:rPr lang="ja-JP" altLang="en-US" sz="1200" dirty="0" smtClean="0">
                <a:latin typeface="+mj-ea"/>
                <a:ea typeface="+mj-ea"/>
              </a:rPr>
              <a:t>「子ども虐待対応の手引き（平成</a:t>
            </a:r>
            <a:r>
              <a:rPr lang="en-US" altLang="ja-JP" sz="1200" dirty="0" smtClean="0">
                <a:latin typeface="+mj-ea"/>
                <a:ea typeface="+mj-ea"/>
              </a:rPr>
              <a:t>25</a:t>
            </a:r>
            <a:r>
              <a:rPr lang="ja-JP" altLang="en-US" sz="1200" dirty="0" smtClean="0">
                <a:latin typeface="+mj-ea"/>
                <a:ea typeface="+mj-ea"/>
              </a:rPr>
              <a:t>年</a:t>
            </a:r>
            <a:r>
              <a:rPr lang="en-US" altLang="ja-JP" sz="1200" dirty="0" smtClean="0">
                <a:latin typeface="+mj-ea"/>
                <a:ea typeface="+mj-ea"/>
              </a:rPr>
              <a:t>8</a:t>
            </a:r>
            <a:r>
              <a:rPr lang="ja-JP" altLang="en-US" sz="1200" dirty="0" smtClean="0">
                <a:latin typeface="+mj-ea"/>
                <a:ea typeface="+mj-ea"/>
              </a:rPr>
              <a:t>月 改正版）」</a:t>
            </a:r>
            <a:r>
              <a:rPr kumimoji="1" lang="ja-JP" altLang="en-US" sz="1200" b="0" i="0" u="none" strike="noStrike" kern="1200" cap="none" spc="0" normalizeH="0" baseline="0" noProof="0" dirty="0" smtClean="0">
                <a:ln>
                  <a:noFill/>
                </a:ln>
                <a:solidFill>
                  <a:prstClr val="black"/>
                </a:solidFill>
                <a:effectLst/>
                <a:uLnTx/>
                <a:uFillTx/>
                <a:latin typeface="+mj-ea"/>
                <a:ea typeface="+mj-ea"/>
                <a:cs typeface="+mn-cs"/>
              </a:rPr>
              <a:t>（厚生労働省）</a:t>
            </a:r>
            <a:r>
              <a:rPr kumimoji="1" lang="en-US" altLang="ja-JP" sz="1200" b="0" i="0" u="none" strike="noStrike" kern="1200" cap="none" spc="0" normalizeH="0" baseline="0" noProof="0" dirty="0" smtClean="0">
                <a:ln>
                  <a:noFill/>
                </a:ln>
                <a:solidFill>
                  <a:prstClr val="black"/>
                </a:solidFill>
                <a:effectLst/>
                <a:uLnTx/>
                <a:uFillTx/>
                <a:latin typeface="+mj-ea"/>
                <a:ea typeface="+mj-ea"/>
                <a:cs typeface="+mn-cs"/>
              </a:rPr>
              <a:t>P2</a:t>
            </a:r>
            <a:r>
              <a:rPr kumimoji="1" lang="ja-JP" altLang="en-US" sz="1200" b="0" i="0" u="none" strike="noStrike" kern="1200" cap="none" spc="0" normalizeH="0" baseline="0" noProof="0" dirty="0" smtClean="0">
                <a:ln>
                  <a:noFill/>
                </a:ln>
                <a:solidFill>
                  <a:prstClr val="black"/>
                </a:solidFill>
                <a:effectLst/>
                <a:uLnTx/>
                <a:uFillTx/>
                <a:latin typeface="+mj-ea"/>
                <a:ea typeface="+mj-ea"/>
                <a:cs typeface="+mn-cs"/>
              </a:rPr>
              <a:t>～</a:t>
            </a:r>
            <a:r>
              <a:rPr kumimoji="1" lang="en-US" altLang="ja-JP" sz="1200" b="0" i="0" u="none" strike="noStrike" kern="1200" cap="none" spc="0" normalizeH="0" baseline="0" noProof="0" dirty="0" smtClean="0">
                <a:ln>
                  <a:noFill/>
                </a:ln>
                <a:solidFill>
                  <a:prstClr val="black"/>
                </a:solidFill>
                <a:effectLst/>
                <a:uLnTx/>
                <a:uFillTx/>
                <a:latin typeface="+mj-ea"/>
                <a:ea typeface="+mj-ea"/>
                <a:cs typeface="+mn-cs"/>
              </a:rPr>
              <a:t>P5</a:t>
            </a:r>
          </a:p>
          <a:p>
            <a:r>
              <a:rPr lang="en-US" altLang="ja-JP" sz="1200" dirty="0" smtClean="0">
                <a:latin typeface="+mj-ea"/>
                <a:ea typeface="+mj-ea"/>
              </a:rPr>
              <a:t>https://www.mhlw.go.jp/seisakunitsuite/bunya/kodomo/kodomo_kosodate/dv/130823-01.html</a:t>
            </a:r>
          </a:p>
          <a:p>
            <a:r>
              <a:rPr lang="ja-JP" altLang="en-US" sz="1200" dirty="0" smtClean="0">
                <a:latin typeface="+mj-ea"/>
                <a:ea typeface="+mj-ea"/>
              </a:rPr>
              <a:t>をお読みください。</a:t>
            </a:r>
            <a:endParaRPr lang="en-US" altLang="ja-JP" sz="1200" dirty="0" smtClean="0">
              <a:latin typeface="+mj-ea"/>
              <a:ea typeface="+mj-ea"/>
            </a:endParaRPr>
          </a:p>
        </p:txBody>
      </p:sp>
    </p:spTree>
    <p:extLst>
      <p:ext uri="{BB962C8B-B14F-4D97-AF65-F5344CB8AC3E}">
        <p14:creationId xmlns:p14="http://schemas.microsoft.com/office/powerpoint/2010/main" val="399783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子育てアドバイスブック 「クローバー」 </a:t>
            </a:r>
            <a:r>
              <a:rPr kumimoji="1" lang="en-US" altLang="ja-JP" sz="1200" dirty="0" smtClean="0">
                <a:latin typeface="+mj-ea"/>
                <a:ea typeface="+mj-ea"/>
              </a:rPr>
              <a:t>P25</a:t>
            </a:r>
            <a:r>
              <a:rPr kumimoji="1" lang="ja-JP" altLang="en-US" sz="1200" dirty="0" smtClean="0">
                <a:latin typeface="+mj-ea"/>
                <a:ea typeface="+mj-ea"/>
              </a:rPr>
              <a:t>から引用しました。</a:t>
            </a:r>
            <a:endParaRPr kumimoji="1" lang="en-US" altLang="ja-JP" sz="1200" dirty="0" smtClean="0">
              <a:latin typeface="+mj-ea"/>
              <a:ea typeface="+mj-ea"/>
            </a:endParaRPr>
          </a:p>
        </p:txBody>
      </p:sp>
    </p:spTree>
    <p:extLst>
      <p:ext uri="{BB962C8B-B14F-4D97-AF65-F5344CB8AC3E}">
        <p14:creationId xmlns:p14="http://schemas.microsoft.com/office/powerpoint/2010/main" val="409490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子育て</a:t>
            </a:r>
            <a:r>
              <a:rPr kumimoji="1" lang="ja-JP" altLang="en-US" sz="1200" dirty="0" smtClean="0">
                <a:latin typeface="+mj-ea"/>
                <a:ea typeface="+mj-ea"/>
              </a:rPr>
              <a:t>アドバイスブック 「クローバー」 </a:t>
            </a:r>
            <a:r>
              <a:rPr kumimoji="1" lang="en-US" altLang="ja-JP" sz="1200" dirty="0" smtClean="0">
                <a:latin typeface="+mj-ea"/>
                <a:ea typeface="+mj-ea"/>
              </a:rPr>
              <a:t>P2</a:t>
            </a:r>
            <a:r>
              <a:rPr kumimoji="1" lang="ja-JP" altLang="en-US" sz="1200" dirty="0" smtClean="0">
                <a:latin typeface="+mj-ea"/>
                <a:ea typeface="+mj-ea"/>
              </a:rPr>
              <a:t>４から</a:t>
            </a:r>
            <a:r>
              <a:rPr kumimoji="1" lang="ja-JP" altLang="en-US" sz="1200" dirty="0" smtClean="0">
                <a:latin typeface="+mj-ea"/>
                <a:ea typeface="+mj-ea"/>
              </a:rPr>
              <a:t>引用しました</a:t>
            </a:r>
            <a:r>
              <a:rPr kumimoji="1" lang="ja-JP" altLang="en-US" sz="1200" dirty="0" smtClean="0">
                <a:latin typeface="+mj-ea"/>
                <a:ea typeface="+mj-ea"/>
              </a:rPr>
              <a:t>。</a:t>
            </a:r>
            <a:endParaRPr kumimoji="1" lang="en-US" altLang="ja-JP" sz="12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平成３１年に施行された，茨城県子どもを虐待から守る条例　第５条に　「保護者の責務」として，記載されています。</a:t>
            </a:r>
            <a:endParaRPr kumimoji="1" lang="en-US" altLang="ja-JP" sz="12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j-ea"/>
                <a:ea typeface="+mj-ea"/>
              </a:rPr>
              <a:t>【</a:t>
            </a:r>
            <a:r>
              <a:rPr kumimoji="1" lang="ja-JP" altLang="en-US" sz="1200" dirty="0" smtClean="0">
                <a:latin typeface="+mj-ea"/>
                <a:ea typeface="+mj-ea"/>
              </a:rPr>
              <a:t>条例</a:t>
            </a:r>
            <a:r>
              <a:rPr kumimoji="1" lang="en-US" altLang="ja-JP" sz="1200" dirty="0" smtClean="0">
                <a:latin typeface="+mj-ea"/>
                <a:ea typeface="+mj-ea"/>
              </a:rPr>
              <a:t>】</a:t>
            </a:r>
            <a:r>
              <a:rPr kumimoji="1" lang="ja-JP" altLang="en-US" sz="1200" dirty="0" smtClean="0">
                <a:latin typeface="+mj-ea"/>
                <a:ea typeface="+mj-ea"/>
              </a:rPr>
              <a:t>　</a:t>
            </a:r>
            <a:r>
              <a:rPr kumimoji="1" lang="en-US" altLang="ja-JP" sz="1200" dirty="0" smtClean="0">
                <a:latin typeface="+mj-ea"/>
                <a:ea typeface="+mj-ea"/>
              </a:rPr>
              <a:t>https://www.pref.ibaraki.jp/gikai/jourei/img/gyakutaijourei.pdf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j-ea"/>
                <a:ea typeface="+mj-ea"/>
              </a:rPr>
              <a:t>【</a:t>
            </a:r>
            <a:r>
              <a:rPr kumimoji="1" lang="ja-JP" altLang="en-US" sz="1200" dirty="0" smtClean="0">
                <a:latin typeface="+mj-ea"/>
                <a:ea typeface="+mj-ea"/>
              </a:rPr>
              <a:t>県ＨＰより抜粋</a:t>
            </a:r>
            <a:r>
              <a:rPr kumimoji="1" lang="en-US" altLang="ja-JP" sz="1200" dirty="0" smtClean="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平成</a:t>
            </a:r>
            <a:r>
              <a:rPr kumimoji="1" lang="en-US" altLang="ja-JP" sz="1200" dirty="0" smtClean="0">
                <a:latin typeface="+mj-ea"/>
                <a:ea typeface="+mj-ea"/>
              </a:rPr>
              <a:t>30</a:t>
            </a:r>
            <a:r>
              <a:rPr kumimoji="1" lang="ja-JP" altLang="en-US" sz="1200" dirty="0" smtClean="0">
                <a:latin typeface="+mj-ea"/>
                <a:ea typeface="+mj-ea"/>
              </a:rPr>
              <a:t>年第</a:t>
            </a:r>
            <a:r>
              <a:rPr kumimoji="1" lang="en-US" altLang="ja-JP" sz="1200" dirty="0" smtClean="0">
                <a:latin typeface="+mj-ea"/>
                <a:ea typeface="+mj-ea"/>
              </a:rPr>
              <a:t>4</a:t>
            </a:r>
            <a:r>
              <a:rPr kumimoji="1" lang="ja-JP" altLang="en-US" sz="1200" dirty="0" smtClean="0">
                <a:latin typeface="+mj-ea"/>
                <a:ea typeface="+mj-ea"/>
              </a:rPr>
              <a:t>回茨城県議会定例会において、議員提案条例として「茨城県子どもを虐待から守る条例」が議決され、平成</a:t>
            </a:r>
            <a:r>
              <a:rPr kumimoji="1" lang="en-US" altLang="ja-JP" sz="1200" dirty="0" smtClean="0">
                <a:latin typeface="+mj-ea"/>
                <a:ea typeface="+mj-ea"/>
              </a:rPr>
              <a:t>31</a:t>
            </a:r>
            <a:r>
              <a:rPr kumimoji="1" lang="ja-JP" altLang="en-US" sz="1200" dirty="0" smtClean="0">
                <a:latin typeface="+mj-ea"/>
                <a:ea typeface="+mj-ea"/>
              </a:rPr>
              <a:t>年</a:t>
            </a:r>
            <a:r>
              <a:rPr kumimoji="1" lang="en-US" altLang="ja-JP" sz="1200" dirty="0" smtClean="0">
                <a:latin typeface="+mj-ea"/>
                <a:ea typeface="+mj-ea"/>
              </a:rPr>
              <a:t>4</a:t>
            </a:r>
            <a:r>
              <a:rPr kumimoji="1" lang="ja-JP" altLang="en-US" sz="1200" dirty="0" smtClean="0">
                <a:latin typeface="+mj-ea"/>
                <a:ea typeface="+mj-ea"/>
              </a:rPr>
              <a:t>月</a:t>
            </a:r>
            <a:r>
              <a:rPr kumimoji="1" lang="en-US" altLang="ja-JP" sz="1200" dirty="0" smtClean="0">
                <a:latin typeface="+mj-ea"/>
                <a:ea typeface="+mj-ea"/>
              </a:rPr>
              <a:t>1</a:t>
            </a:r>
            <a:r>
              <a:rPr kumimoji="1" lang="ja-JP" altLang="en-US" sz="1200" dirty="0" smtClean="0">
                <a:latin typeface="+mj-ea"/>
                <a:ea typeface="+mj-ea"/>
              </a:rPr>
              <a:t>日に施行されました。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県といたしましては、この条例の制定を受け、県民の皆様に児童虐待防止への理解を深めていただきますとともに、市町村や警察、学校等の関係機関との連携強化や児童相談所の体制強化などに取り組むことにより、全ての子どもが虐待から守られ、健やかに成長できる社会の実現を目指してまい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j-ea"/>
              <a:ea typeface="+mj-ea"/>
            </a:endParaRPr>
          </a:p>
        </p:txBody>
      </p:sp>
    </p:spTree>
    <p:extLst>
      <p:ext uri="{BB962C8B-B14F-4D97-AF65-F5344CB8AC3E}">
        <p14:creationId xmlns:p14="http://schemas.microsoft.com/office/powerpoint/2010/main" val="30223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5602F1C-459A-43E2-B5DE-6240BCD2C771}" type="datetime1">
              <a:rPr kumimoji="1" lang="ja-JP" altLang="en-US" smtClean="0"/>
              <a:t>2021/1/6</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8AAA5C-58CE-4220-AF0F-2B5E9367FF6B}" type="slidenum">
              <a:rPr kumimoji="1" lang="ja-JP" altLang="en-US" smtClean="0"/>
              <a:pPr/>
              <a:t>‹#›</a:t>
            </a:fld>
            <a:endParaRPr kumimoji="1"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46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60D984-B0C1-4ED3-BBCC-6FDA75FDE286}" type="datetime1">
              <a:rPr kumimoji="1" lang="ja-JP" altLang="en-US" smtClean="0"/>
              <a:t>2021/1/6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373417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E55899-AF6F-468C-8A35-E1E83D8FC683}" type="datetime1">
              <a:rPr kumimoji="1" lang="ja-JP" altLang="en-US" smtClean="0"/>
              <a:t>2021/1/6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19697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D42C29-C020-4E4A-8859-3FF932C40718}" type="datetime1">
              <a:rPr kumimoji="1" lang="ja-JP" altLang="en-US" smtClean="0"/>
              <a:t>2021/1/6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123194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688AED7-D7F5-4083-A4B4-10C183853D1F}" type="datetime1">
              <a:rPr kumimoji="1" lang="ja-JP" altLang="en-US" smtClean="0"/>
              <a:t>2021/1/6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38432A6-4EC0-4694-BF88-D16EBCBFEE1A}" type="datetime1">
              <a:rPr kumimoji="1" lang="ja-JP" altLang="en-US" smtClean="0"/>
              <a:t>2021/1/6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205829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10EB9E-A7D7-4400-A168-64F9BBDF8887}" type="datetime1">
              <a:rPr kumimoji="1" lang="ja-JP" altLang="en-US" smtClean="0"/>
              <a:t>2021/1/6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330479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BE7DF1D-E170-41C8-BF0B-E56F2C818546}" type="datetime1">
              <a:rPr kumimoji="1" lang="ja-JP" altLang="en-US" smtClean="0"/>
              <a:t>2021/1/6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164177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D1710-85E2-447D-B9FD-1EED08BC9B33}" type="datetime1">
              <a:rPr kumimoji="1" lang="ja-JP" altLang="en-US" smtClean="0"/>
              <a:t>2021/1/6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21052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4EF143-C0C4-4A2E-8362-642B7AD39E49}" type="datetime1">
              <a:rPr kumimoji="1" lang="ja-JP" altLang="en-US" smtClean="0"/>
              <a:t>2021/1/6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21749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D514B68-D37F-4F31-84FF-1878F10D958D}" type="datetime1">
              <a:rPr kumimoji="1" lang="ja-JP" altLang="en-US" smtClean="0"/>
              <a:t>2021/1/6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74573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E768CCC8-E9A8-4C95-BB63-3569DB4F83F0}" type="datetime1">
              <a:rPr kumimoji="1" lang="ja-JP" altLang="en-US" smtClean="0"/>
              <a:t>2021/1/6</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EB8AAA5C-58CE-4220-AF0F-2B5E9367FF6B}" type="slidenum">
              <a:rPr kumimoji="1" lang="ja-JP" altLang="en-US" smtClean="0"/>
              <a:pPr/>
              <a:t>‹#›</a:t>
            </a:fld>
            <a:endParaRPr kumimoji="1" lang="ja-JP" altLang="en-US"/>
          </a:p>
        </p:txBody>
      </p:sp>
    </p:spTree>
    <p:extLst>
      <p:ext uri="{BB962C8B-B14F-4D97-AF65-F5344CB8AC3E}">
        <p14:creationId xmlns:p14="http://schemas.microsoft.com/office/powerpoint/2010/main" val="1519333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5364088" y="5946135"/>
            <a:ext cx="2880320"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600"/>
              </a:lnSpc>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4"/>
          <p:cNvSpPr txBox="1">
            <a:spLocks noChangeArrowheads="1"/>
          </p:cNvSpPr>
          <p:nvPr/>
        </p:nvSpPr>
        <p:spPr bwMode="auto">
          <a:xfrm>
            <a:off x="5060420" y="5509777"/>
            <a:ext cx="3737457"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000"/>
              </a:lnSpc>
              <a:spcBef>
                <a:spcPct val="50000"/>
              </a:spcBef>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令和○年○月○日（○）</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058" y="1484784"/>
            <a:ext cx="2764328" cy="3907873"/>
          </a:xfrm>
          <a:prstGeom prst="rect">
            <a:avLst/>
          </a:prstGeom>
        </p:spPr>
      </p:pic>
      <p:sp>
        <p:nvSpPr>
          <p:cNvPr id="7" name="テキスト ボックス 6"/>
          <p:cNvSpPr txBox="1"/>
          <p:nvPr/>
        </p:nvSpPr>
        <p:spPr>
          <a:xfrm>
            <a:off x="0" y="476672"/>
            <a:ext cx="9144000" cy="707886"/>
          </a:xfrm>
          <a:prstGeom prst="rect">
            <a:avLst/>
          </a:prstGeom>
          <a:solidFill>
            <a:schemeClr val="tx2">
              <a:lumMod val="60000"/>
              <a:lumOff val="40000"/>
            </a:schemeClr>
          </a:solidFill>
        </p:spPr>
        <p:txBody>
          <a:bodyPr wrap="square">
            <a:spAutoFit/>
          </a:bodyPr>
          <a:lstStyle/>
          <a:p>
            <a:pPr algn="ctr" fontAlgn="auto">
              <a:spcBef>
                <a:spcPts val="0"/>
              </a:spcBef>
              <a:spcAft>
                <a:spcPts val="0"/>
              </a:spcAft>
              <a:defRPr/>
            </a:pPr>
            <a:r>
              <a:rPr lang="ja-JP" altLang="en-US" sz="4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児童虐待防止のために</a:t>
            </a:r>
            <a:endParaRPr lang="en-US" altLang="ja-JP" sz="4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a:stretch>
            <a:fillRect/>
          </a:stretch>
        </p:blipFill>
        <p:spPr>
          <a:xfrm>
            <a:off x="1187624" y="4191003"/>
            <a:ext cx="1440160" cy="2080232"/>
          </a:xfrm>
          <a:prstGeom prst="rect">
            <a:avLst/>
          </a:prstGeom>
        </p:spPr>
      </p:pic>
      <p:sp>
        <p:nvSpPr>
          <p:cNvPr id="4" name="スライド番号プレースホルダー 3"/>
          <p:cNvSpPr>
            <a:spLocks noGrp="1"/>
          </p:cNvSpPr>
          <p:nvPr>
            <p:ph type="sldNum" sz="quarter" idx="12"/>
          </p:nvPr>
        </p:nvSpPr>
        <p:spPr>
          <a:xfrm>
            <a:off x="7668344" y="6326865"/>
            <a:ext cx="1279663" cy="365125"/>
          </a:xfrm>
        </p:spPr>
        <p:txBody>
          <a:bodyPr/>
          <a:lstStyle/>
          <a:p>
            <a:fld id="{EB8AAA5C-58CE-4220-AF0F-2B5E9367FF6B}" type="slidenum">
              <a:rPr kumimoji="1" lang="ja-JP" altLang="en-US" sz="1200" smtClean="0">
                <a:solidFill>
                  <a:schemeClr val="bg1"/>
                </a:solidFill>
              </a:rPr>
              <a:pPr/>
              <a:t>1</a:t>
            </a:fld>
            <a:endParaRPr kumimoji="1" lang="ja-JP" altLang="en-US" sz="1200" dirty="0">
              <a:solidFill>
                <a:schemeClr val="bg1"/>
              </a:solidFill>
            </a:endParaRPr>
          </a:p>
        </p:txBody>
      </p:sp>
    </p:spTree>
    <p:extLst>
      <p:ext uri="{BB962C8B-B14F-4D97-AF65-F5344CB8AC3E}">
        <p14:creationId xmlns:p14="http://schemas.microsoft.com/office/powerpoint/2010/main" val="29954035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79712" y="476672"/>
            <a:ext cx="5040560" cy="720080"/>
          </a:xfrm>
          <a:prstGeom prst="roundRect">
            <a:avLst/>
          </a:prstGeom>
          <a:gradFill>
            <a:gsLst>
              <a:gs pos="0">
                <a:srgbClr val="00B050"/>
              </a:gs>
              <a:gs pos="80000">
                <a:srgbClr val="00B050"/>
              </a:gs>
              <a:gs pos="100000">
                <a:srgbClr val="00B05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子どもに及ぼす影響</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11559" y="1478481"/>
            <a:ext cx="7983373" cy="1396127"/>
          </a:xfrm>
          <a:prstGeom prst="roundRect">
            <a:avLst/>
          </a:prstGeom>
          <a:gradFill flip="none" rotWithShape="1">
            <a:gsLst>
              <a:gs pos="0">
                <a:srgbClr val="00CC00"/>
              </a:gs>
              <a:gs pos="25000">
                <a:srgbClr val="CCFFCC"/>
              </a:gs>
              <a:gs pos="100000">
                <a:srgbClr val="CCFFCC"/>
              </a:gs>
            </a:gsLst>
            <a:lin ang="5400000" scaled="1"/>
            <a:tileRect/>
          </a:gradFill>
        </p:spPr>
        <p:txBody>
          <a:bodyPr wrap="square">
            <a:spAutoFit/>
          </a:bodyPr>
          <a:lstStyle/>
          <a:p>
            <a:pP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身体的影響</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外傷、栄養障害、体重増加不良、低身長</a:t>
            </a:r>
          </a:p>
          <a:p>
            <a:pPr>
              <a:defRPr/>
            </a:pP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発育・発達が遅れる可能性</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など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11559" y="4834193"/>
            <a:ext cx="7983373" cy="1396127"/>
          </a:xfrm>
          <a:prstGeom prst="roundRect">
            <a:avLst/>
          </a:prstGeom>
          <a:gradFill flip="none" rotWithShape="1">
            <a:gsLst>
              <a:gs pos="0">
                <a:srgbClr val="00CC00"/>
              </a:gs>
              <a:gs pos="25000">
                <a:srgbClr val="CCFFCC"/>
              </a:gs>
              <a:gs pos="100000">
                <a:srgbClr val="CCFFCC"/>
              </a:gs>
            </a:gsLst>
            <a:lin ang="5400000" scaled="1"/>
            <a:tileRect/>
          </a:gradFill>
        </p:spPr>
        <p:txBody>
          <a:bodyPr wrap="square">
            <a:spAutoFit/>
          </a:bodyPr>
          <a:lstStyle/>
          <a:p>
            <a:pP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心理的影響</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自己肯定感が持てない状態</a:t>
            </a:r>
          </a:p>
          <a:p>
            <a:pPr>
              <a:defRPr/>
            </a:pP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対人関係における問題</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など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11559" y="3156337"/>
            <a:ext cx="7983373" cy="1396127"/>
          </a:xfrm>
          <a:prstGeom prst="roundRect">
            <a:avLst/>
          </a:prstGeom>
          <a:gradFill flip="none" rotWithShape="1">
            <a:gsLst>
              <a:gs pos="0">
                <a:srgbClr val="00CC00"/>
              </a:gs>
              <a:gs pos="25000">
                <a:srgbClr val="CCFFCC"/>
              </a:gs>
              <a:gs pos="100000">
                <a:srgbClr val="CCFFCC"/>
              </a:gs>
            </a:gsLst>
            <a:lin ang="5400000" scaled="1"/>
            <a:tileRect/>
          </a:gradFill>
        </p:spPr>
        <p:txBody>
          <a:bodyPr wrap="square">
            <a:spAutoFit/>
          </a:bodyPr>
          <a:lstStyle/>
          <a:p>
            <a:pP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知的発達面への影響</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●安心</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できない環境での生活などにより、知的</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発達</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が</a:t>
            </a:r>
          </a:p>
          <a:p>
            <a:pPr>
              <a:defRPr/>
            </a:pP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十分</a:t>
            </a:r>
            <a:r>
              <a:rPr lang="ja-JP" altLang="en-US" sz="2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得られない可能性</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など　　　　　　　　　　　　</a:t>
            </a:r>
            <a:r>
              <a:rPr lang="ja-JP" altLang="en-US" sz="24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707904" y="6385091"/>
            <a:ext cx="5158916"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「児童虐待への対応のポイント　～見守り・気づき・つなぐために～」文部科学省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p:cNvSpPr>
            <a:spLocks noGrp="1"/>
          </p:cNvSpPr>
          <p:nvPr>
            <p:ph type="sldNum" sz="quarter" idx="12"/>
          </p:nvPr>
        </p:nvSpPr>
        <p:spPr>
          <a:xfrm>
            <a:off x="7668344" y="6329486"/>
            <a:ext cx="1279663" cy="365125"/>
          </a:xfrm>
        </p:spPr>
        <p:txBody>
          <a:bodyPr/>
          <a:lstStyle/>
          <a:p>
            <a:fld id="{EB8AAA5C-58CE-4220-AF0F-2B5E9367FF6B}" type="slidenum">
              <a:rPr kumimoji="1" lang="ja-JP" altLang="en-US" sz="1200" smtClean="0">
                <a:solidFill>
                  <a:schemeClr val="tx1"/>
                </a:solidFill>
              </a:rPr>
              <a:pPr/>
              <a:t>10</a:t>
            </a:fld>
            <a:endParaRPr kumimoji="1" lang="ja-JP" altLang="en-US" sz="1200" dirty="0">
              <a:solidFill>
                <a:schemeClr val="tx1"/>
              </a:solidFill>
            </a:endParaRPr>
          </a:p>
        </p:txBody>
      </p:sp>
    </p:spTree>
    <p:extLst>
      <p:ext uri="{BB962C8B-B14F-4D97-AF65-F5344CB8AC3E}">
        <p14:creationId xmlns:p14="http://schemas.microsoft.com/office/powerpoint/2010/main" val="75967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28184" y="3501732"/>
            <a:ext cx="2765471" cy="2446824"/>
          </a:xfrm>
          <a:prstGeom prst="rect">
            <a:avLst/>
          </a:prstGeom>
        </p:spPr>
        <p:txBody>
          <a:bodyPr wrap="square">
            <a:spAutoFit/>
          </a:bodyPr>
          <a:lstStyle/>
          <a:p>
            <a:pPr lvl="0" eaLnBrk="0" fontAlgn="base" hangingPunct="0">
              <a:spcBef>
                <a:spcPct val="0"/>
              </a:spcBef>
              <a:spcAft>
                <a:spcPct val="0"/>
              </a:spcAft>
            </a:pPr>
            <a:r>
              <a:rPr kumimoji="0" lang="ja-JP" altLang="ja-JP" dirty="0" smtClean="0">
                <a:latin typeface="UD デジタル 教科書体 NK-R" panose="02020400000000000000" pitchFamily="18" charset="-128"/>
                <a:ea typeface="UD デジタル 教科書体 NK-R" panose="02020400000000000000" pitchFamily="18" charset="-128"/>
              </a:rPr>
              <a:t>・</a:t>
            </a:r>
            <a:r>
              <a:rPr kumimoji="0" lang="ja-JP" altLang="ja-JP" dirty="0">
                <a:latin typeface="UD デジタル 教科書体 NK-R" panose="02020400000000000000" pitchFamily="18" charset="-128"/>
                <a:ea typeface="UD デジタル 教科書体 NK-R" panose="02020400000000000000" pitchFamily="18" charset="-128"/>
              </a:rPr>
              <a:t>厳しい体罰により、</a:t>
            </a:r>
            <a:r>
              <a:rPr kumimoji="0" lang="ja-JP" altLang="ja-JP" dirty="0" smtClean="0">
                <a:latin typeface="UD デジタル 教科書体 NK-R" panose="02020400000000000000" pitchFamily="18" charset="-128"/>
                <a:ea typeface="UD デジタル 教科書体 NK-R" panose="02020400000000000000" pitchFamily="18" charset="-128"/>
              </a:rPr>
              <a:t>前頭</a:t>
            </a:r>
            <a:r>
              <a:rPr kumimoji="0" lang="en-US" altLang="ja-JP" dirty="0" smtClean="0">
                <a:latin typeface="UD デジタル 教科書体 NK-R" panose="02020400000000000000" pitchFamily="18" charset="-128"/>
                <a:ea typeface="UD デジタル 教科書体 NK-R" panose="02020400000000000000" pitchFamily="18" charset="-128"/>
              </a:rPr>
              <a:t>  </a:t>
            </a:r>
          </a:p>
          <a:p>
            <a:pPr lvl="0" eaLnBrk="0" fontAlgn="base" hangingPunct="0">
              <a:spcBef>
                <a:spcPct val="0"/>
              </a:spcBef>
              <a:spcAft>
                <a:spcPct val="0"/>
              </a:spcAft>
            </a:pPr>
            <a:r>
              <a:rPr kumimoji="0" lang="en-US" altLang="ja-JP" dirty="0">
                <a:latin typeface="UD デジタル 教科書体 NK-R" panose="02020400000000000000" pitchFamily="18" charset="-128"/>
                <a:ea typeface="UD デジタル 教科書体 NK-R" panose="02020400000000000000" pitchFamily="18" charset="-128"/>
              </a:rPr>
              <a:t> </a:t>
            </a:r>
            <a:r>
              <a:rPr kumimoji="0" lang="ja-JP" altLang="ja-JP" dirty="0" smtClean="0">
                <a:latin typeface="UD デジタル 教科書体 NK-R" panose="02020400000000000000" pitchFamily="18" charset="-128"/>
                <a:ea typeface="UD デジタル 教科書体 NK-R" panose="02020400000000000000" pitchFamily="18" charset="-128"/>
              </a:rPr>
              <a:t>前野</a:t>
            </a:r>
            <a:r>
              <a:rPr kumimoji="0" lang="ja-JP" altLang="ja-JP" dirty="0">
                <a:latin typeface="UD デジタル 教科書体 NK-R" panose="02020400000000000000" pitchFamily="18" charset="-128"/>
                <a:ea typeface="UD デジタル 教科書体 NK-R" panose="02020400000000000000" pitchFamily="18" charset="-128"/>
              </a:rPr>
              <a:t>(社会生活に</a:t>
            </a:r>
            <a:r>
              <a:rPr kumimoji="0" lang="ja-JP" altLang="ja-JP" dirty="0" smtClean="0">
                <a:latin typeface="UD デジタル 教科書体 NK-R" panose="02020400000000000000" pitchFamily="18" charset="-128"/>
                <a:ea typeface="UD デジタル 教科書体 NK-R" panose="02020400000000000000" pitchFamily="18" charset="-128"/>
              </a:rPr>
              <a:t>極めて</a:t>
            </a:r>
            <a:endParaRPr kumimoji="0" lang="en-US" altLang="ja-JP" dirty="0" smtClean="0">
              <a:latin typeface="UD デジタル 教科書体 NK-R" panose="02020400000000000000" pitchFamily="18" charset="-128"/>
              <a:ea typeface="UD デジタル 教科書体 NK-R" panose="02020400000000000000" pitchFamily="18" charset="-128"/>
            </a:endParaRPr>
          </a:p>
          <a:p>
            <a:pPr lvl="0" eaLnBrk="0" fontAlgn="base" hangingPunct="0">
              <a:spcBef>
                <a:spcPct val="0"/>
              </a:spcBef>
              <a:spcAft>
                <a:spcPct val="0"/>
              </a:spcAft>
            </a:pPr>
            <a:r>
              <a:rPr kumimoji="0" lang="en-US" altLang="ja-JP" dirty="0">
                <a:latin typeface="UD デジタル 教科書体 NK-R" panose="02020400000000000000" pitchFamily="18" charset="-128"/>
                <a:ea typeface="UD デジタル 教科書体 NK-R" panose="02020400000000000000" pitchFamily="18" charset="-128"/>
              </a:rPr>
              <a:t> </a:t>
            </a:r>
            <a:r>
              <a:rPr kumimoji="0" lang="ja-JP" altLang="ja-JP" dirty="0" smtClean="0">
                <a:latin typeface="UD デジタル 教科書体 NK-R" panose="02020400000000000000" pitchFamily="18" charset="-128"/>
                <a:ea typeface="UD デジタル 教科書体 NK-R" panose="02020400000000000000" pitchFamily="18" charset="-128"/>
              </a:rPr>
              <a:t>重要</a:t>
            </a:r>
            <a:r>
              <a:rPr kumimoji="0" lang="ja-JP" altLang="ja-JP" dirty="0">
                <a:latin typeface="UD デジタル 教科書体 NK-R" panose="02020400000000000000" pitchFamily="18" charset="-128"/>
                <a:ea typeface="UD デジタル 教科書体 NK-R" panose="02020400000000000000" pitchFamily="18" charset="-128"/>
              </a:rPr>
              <a:t>な脳部位)の</a:t>
            </a:r>
            <a:r>
              <a:rPr kumimoji="0" lang="ja-JP" altLang="ja-JP" dirty="0" smtClean="0">
                <a:latin typeface="UD デジタル 教科書体 NK-R" panose="02020400000000000000" pitchFamily="18" charset="-128"/>
                <a:ea typeface="UD デジタル 教科書体 NK-R" panose="02020400000000000000" pitchFamily="18" charset="-128"/>
              </a:rPr>
              <a:t>容積</a:t>
            </a:r>
            <a:r>
              <a:rPr kumimoji="0" lang="ja-JP" altLang="en-US" dirty="0" smtClean="0">
                <a:latin typeface="UD デジタル 教科書体 NK-R" panose="02020400000000000000" pitchFamily="18" charset="-128"/>
                <a:ea typeface="UD デジタル 教科書体 NK-R" panose="02020400000000000000" pitchFamily="18" charset="-128"/>
              </a:rPr>
              <a:t>が</a:t>
            </a:r>
            <a:endParaRPr kumimoji="0" lang="en-US" altLang="ja-JP" dirty="0" smtClean="0">
              <a:latin typeface="UD デジタル 教科書体 NK-R" panose="02020400000000000000" pitchFamily="18" charset="-128"/>
              <a:ea typeface="UD デジタル 教科書体 NK-R" panose="02020400000000000000" pitchFamily="18" charset="-128"/>
            </a:endParaRPr>
          </a:p>
          <a:p>
            <a:pPr lvl="0" eaLnBrk="0" fontAlgn="base" hangingPunct="0">
              <a:spcBef>
                <a:spcPct val="0"/>
              </a:spcBef>
              <a:spcAft>
                <a:spcPct val="0"/>
              </a:spcAft>
            </a:pPr>
            <a:r>
              <a:rPr kumimoji="0" lang="en-US" altLang="ja-JP" dirty="0">
                <a:latin typeface="UD デジタル 教科書体 NK-R" panose="02020400000000000000" pitchFamily="18" charset="-128"/>
                <a:ea typeface="UD デジタル 教科書体 NK-R" panose="02020400000000000000" pitchFamily="18" charset="-128"/>
              </a:rPr>
              <a:t> </a:t>
            </a:r>
            <a:r>
              <a:rPr kumimoji="0" lang="ja-JP" altLang="ja-JP" dirty="0" smtClean="0">
                <a:latin typeface="UD デジタル 教科書体 NK-R" panose="02020400000000000000" pitchFamily="18" charset="-128"/>
                <a:ea typeface="UD デジタル 教科書体 NK-R" panose="02020400000000000000" pitchFamily="18" charset="-128"/>
              </a:rPr>
              <a:t>19.1%減</a:t>
            </a:r>
            <a:r>
              <a:rPr kumimoji="0" lang="ja-JP" altLang="ja-JP" dirty="0">
                <a:latin typeface="UD デジタル 教科書体 NK-R" panose="02020400000000000000" pitchFamily="18" charset="-128"/>
                <a:ea typeface="UD デジタル 教科書体 NK-R" panose="02020400000000000000" pitchFamily="18" charset="-128"/>
              </a:rPr>
              <a:t>少</a:t>
            </a:r>
            <a:br>
              <a:rPr kumimoji="0" lang="ja-JP" altLang="ja-JP" dirty="0">
                <a:latin typeface="UD デジタル 教科書体 NK-R" panose="02020400000000000000" pitchFamily="18" charset="-128"/>
                <a:ea typeface="UD デジタル 教科書体 NK-R" panose="02020400000000000000" pitchFamily="18" charset="-128"/>
              </a:rPr>
            </a:br>
            <a:r>
              <a:rPr kumimoji="0" lang="en-US" altLang="ja-JP" sz="900" dirty="0" smtClean="0">
                <a:latin typeface="UD デジタル 教科書体 NK-R" panose="02020400000000000000" pitchFamily="18" charset="-128"/>
                <a:ea typeface="UD デジタル 教科書体 NK-R" panose="02020400000000000000" pitchFamily="18" charset="-128"/>
              </a:rPr>
              <a:t>  </a:t>
            </a:r>
            <a:r>
              <a:rPr kumimoji="0" lang="ja-JP" altLang="ja-JP" sz="900" dirty="0" smtClean="0">
                <a:latin typeface="UD デジタル 教科書体 NK-R" panose="02020400000000000000" pitchFamily="18" charset="-128"/>
                <a:ea typeface="UD デジタル 教科書体 NK-R" panose="02020400000000000000" pitchFamily="18" charset="-128"/>
              </a:rPr>
              <a:t>(Tomoda </a:t>
            </a:r>
            <a:r>
              <a:rPr kumimoji="0" lang="ja-JP" altLang="ja-JP" sz="900" dirty="0">
                <a:latin typeface="UD デジタル 教科書体 NK-R" panose="02020400000000000000" pitchFamily="18" charset="-128"/>
                <a:ea typeface="UD デジタル 教科書体 NK-R" panose="02020400000000000000" pitchFamily="18" charset="-128"/>
              </a:rPr>
              <a:t>A et al</a:t>
            </a:r>
            <a:r>
              <a:rPr kumimoji="0" lang="ja-JP" altLang="ja-JP" sz="900" dirty="0" err="1">
                <a:latin typeface="UD デジタル 教科書体 NK-R" panose="02020400000000000000" pitchFamily="18" charset="-128"/>
                <a:ea typeface="UD デジタル 教科書体 NK-R" panose="02020400000000000000" pitchFamily="18" charset="-128"/>
              </a:rPr>
              <a:t>.,</a:t>
            </a:r>
            <a:r>
              <a:rPr kumimoji="0" lang="ja-JP" altLang="ja-JP" sz="900" dirty="0">
                <a:latin typeface="UD デジタル 教科書体 NK-R" panose="02020400000000000000" pitchFamily="18" charset="-128"/>
                <a:ea typeface="UD デジタル 教科書体 NK-R" panose="02020400000000000000" pitchFamily="18" charset="-128"/>
              </a:rPr>
              <a:t> Neuroimage, 2009</a:t>
            </a:r>
            <a:r>
              <a:rPr kumimoji="0" lang="ja-JP" altLang="ja-JP" sz="900" dirty="0" smtClean="0">
                <a:latin typeface="UD デジタル 教科書体 NK-R" panose="02020400000000000000" pitchFamily="18" charset="-128"/>
                <a:ea typeface="UD デジタル 教科書体 NK-R" panose="02020400000000000000" pitchFamily="18" charset="-128"/>
              </a:rPr>
              <a:t>)</a:t>
            </a:r>
            <a:endParaRPr kumimoji="0" lang="en-US" altLang="ja-JP" sz="900" dirty="0" smtClean="0">
              <a:latin typeface="UD デジタル 教科書体 NK-R" panose="02020400000000000000" pitchFamily="18" charset="-128"/>
              <a:ea typeface="UD デジタル 教科書体 NK-R" panose="02020400000000000000" pitchFamily="18" charset="-128"/>
            </a:endParaRPr>
          </a:p>
          <a:p>
            <a:pPr lvl="0" eaLnBrk="0" fontAlgn="base" hangingPunct="0">
              <a:spcBef>
                <a:spcPct val="0"/>
              </a:spcBef>
              <a:spcAft>
                <a:spcPct val="0"/>
              </a:spcAft>
            </a:pPr>
            <a:r>
              <a:rPr kumimoji="0" lang="ja-JP" altLang="ja-JP" sz="900" dirty="0">
                <a:latin typeface="UD デジタル 教科書体 NK-R" panose="02020400000000000000" pitchFamily="18" charset="-128"/>
                <a:ea typeface="UD デジタル 教科書体 NK-R" panose="02020400000000000000" pitchFamily="18" charset="-128"/>
              </a:rPr>
              <a:t/>
            </a:r>
            <a:br>
              <a:rPr kumimoji="0" lang="ja-JP" altLang="ja-JP" sz="900" dirty="0">
                <a:latin typeface="UD デジタル 教科書体 NK-R" panose="02020400000000000000" pitchFamily="18" charset="-128"/>
                <a:ea typeface="UD デジタル 教科書体 NK-R" panose="02020400000000000000" pitchFamily="18" charset="-128"/>
              </a:rPr>
            </a:br>
            <a:r>
              <a:rPr kumimoji="0" lang="ja-JP" altLang="ja-JP" dirty="0">
                <a:latin typeface="UD デジタル 教科書体 NK-R" panose="02020400000000000000" pitchFamily="18" charset="-128"/>
                <a:ea typeface="UD デジタル 教科書体 NK-R" panose="02020400000000000000" pitchFamily="18" charset="-128"/>
              </a:rPr>
              <a:t>・言葉の暴力により、</a:t>
            </a:r>
            <a:r>
              <a:rPr kumimoji="0" lang="ja-JP" altLang="ja-JP" dirty="0" smtClean="0">
                <a:latin typeface="UD デジタル 教科書体 NK-R" panose="02020400000000000000" pitchFamily="18" charset="-128"/>
                <a:ea typeface="UD デジタル 教科書体 NK-R" panose="02020400000000000000" pitchFamily="18" charset="-128"/>
              </a:rPr>
              <a:t>聴覚</a:t>
            </a:r>
            <a:endParaRPr kumimoji="0" lang="en-US" altLang="ja-JP" dirty="0" smtClean="0">
              <a:latin typeface="UD デジタル 教科書体 NK-R" panose="02020400000000000000" pitchFamily="18" charset="-128"/>
              <a:ea typeface="UD デジタル 教科書体 NK-R" panose="02020400000000000000" pitchFamily="18" charset="-128"/>
            </a:endParaRPr>
          </a:p>
          <a:p>
            <a:pPr lvl="0" eaLnBrk="0" fontAlgn="base" hangingPunct="0">
              <a:spcBef>
                <a:spcPct val="0"/>
              </a:spcBef>
              <a:spcAft>
                <a:spcPct val="0"/>
              </a:spcAft>
            </a:pPr>
            <a:r>
              <a:rPr kumimoji="0" lang="en-US" altLang="ja-JP" dirty="0">
                <a:latin typeface="UD デジタル 教科書体 NK-R" panose="02020400000000000000" pitchFamily="18" charset="-128"/>
                <a:ea typeface="UD デジタル 教科書体 NK-R" panose="02020400000000000000" pitchFamily="18" charset="-128"/>
              </a:rPr>
              <a:t> </a:t>
            </a:r>
            <a:r>
              <a:rPr kumimoji="0" lang="ja-JP" altLang="ja-JP" dirty="0" smtClean="0">
                <a:latin typeface="UD デジタル 教科書体 NK-R" panose="02020400000000000000" pitchFamily="18" charset="-128"/>
                <a:ea typeface="UD デジタル 教科書体 NK-R" panose="02020400000000000000" pitchFamily="18" charset="-128"/>
              </a:rPr>
              <a:t>野</a:t>
            </a:r>
            <a:r>
              <a:rPr kumimoji="0" lang="ja-JP" altLang="ja-JP" dirty="0">
                <a:latin typeface="UD デジタル 教科書体 NK-R" panose="02020400000000000000" pitchFamily="18" charset="-128"/>
                <a:ea typeface="UD デジタル 教科書体 NK-R" panose="02020400000000000000" pitchFamily="18" charset="-128"/>
              </a:rPr>
              <a:t>(声や音を 知覚する</a:t>
            </a:r>
            <a:r>
              <a:rPr kumimoji="0" lang="ja-JP" altLang="ja-JP" dirty="0" smtClean="0">
                <a:latin typeface="UD デジタル 教科書体 NK-R" panose="02020400000000000000" pitchFamily="18" charset="-128"/>
                <a:ea typeface="UD デジタル 教科書体 NK-R" panose="02020400000000000000" pitchFamily="18" charset="-128"/>
              </a:rPr>
              <a:t>脳</a:t>
            </a:r>
            <a:endParaRPr kumimoji="0" lang="en-US" altLang="ja-JP" dirty="0" smtClean="0">
              <a:latin typeface="UD デジタル 教科書体 NK-R" panose="02020400000000000000" pitchFamily="18" charset="-128"/>
              <a:ea typeface="UD デジタル 教科書体 NK-R" panose="02020400000000000000" pitchFamily="18" charset="-128"/>
            </a:endParaRPr>
          </a:p>
          <a:p>
            <a:pPr lvl="0" eaLnBrk="0" fontAlgn="base" hangingPunct="0">
              <a:spcBef>
                <a:spcPct val="0"/>
              </a:spcBef>
              <a:spcAft>
                <a:spcPct val="0"/>
              </a:spcAft>
            </a:pPr>
            <a:r>
              <a:rPr kumimoji="0" lang="en-US" altLang="ja-JP" dirty="0">
                <a:latin typeface="UD デジタル 教科書体 NK-R" panose="02020400000000000000" pitchFamily="18" charset="-128"/>
                <a:ea typeface="UD デジタル 教科書体 NK-R" panose="02020400000000000000" pitchFamily="18" charset="-128"/>
              </a:rPr>
              <a:t> </a:t>
            </a:r>
            <a:r>
              <a:rPr kumimoji="0" lang="ja-JP" altLang="ja-JP" dirty="0" smtClean="0">
                <a:latin typeface="UD デジタル 教科書体 NK-R" panose="02020400000000000000" pitchFamily="18" charset="-128"/>
                <a:ea typeface="UD デジタル 教科書体 NK-R" panose="02020400000000000000" pitchFamily="18" charset="-128"/>
              </a:rPr>
              <a:t>部位)</a:t>
            </a:r>
            <a:r>
              <a:rPr kumimoji="0" lang="ja-JP" altLang="en-US" dirty="0" smtClean="0">
                <a:latin typeface="UD デジタル 教科書体 NK-R" panose="02020400000000000000" pitchFamily="18" charset="-128"/>
                <a:ea typeface="UD デジタル 教科書体 NK-R" panose="02020400000000000000" pitchFamily="18" charset="-128"/>
              </a:rPr>
              <a:t>が変形</a:t>
            </a:r>
            <a:r>
              <a:rPr kumimoji="0" lang="ja-JP" altLang="ja-JP" dirty="0">
                <a:latin typeface="UD デジタル 教科書体 NK-R" panose="02020400000000000000" pitchFamily="18" charset="-128"/>
                <a:ea typeface="UD デジタル 教科書体 NK-R" panose="02020400000000000000" pitchFamily="18" charset="-128"/>
              </a:rPr>
              <a:t/>
            </a:r>
            <a:br>
              <a:rPr kumimoji="0" lang="ja-JP" altLang="ja-JP" dirty="0">
                <a:latin typeface="UD デジタル 教科書体 NK-R" panose="02020400000000000000" pitchFamily="18" charset="-128"/>
                <a:ea typeface="UD デジタル 教科書体 NK-R" panose="02020400000000000000" pitchFamily="18" charset="-128"/>
              </a:rPr>
            </a:br>
            <a:r>
              <a:rPr kumimoji="0" lang="en-US" altLang="ja-JP" sz="900" dirty="0" smtClean="0">
                <a:latin typeface="UD デジタル 教科書体 NK-R" panose="02020400000000000000" pitchFamily="18" charset="-128"/>
                <a:ea typeface="UD デジタル 教科書体 NK-R" panose="02020400000000000000" pitchFamily="18" charset="-128"/>
              </a:rPr>
              <a:t>  </a:t>
            </a:r>
            <a:r>
              <a:rPr kumimoji="0" lang="ja-JP" altLang="ja-JP" sz="900" dirty="0" smtClean="0">
                <a:latin typeface="UD デジタル 教科書体 NK-R" panose="02020400000000000000" pitchFamily="18" charset="-128"/>
                <a:ea typeface="UD デジタル 教科書体 NK-R" panose="02020400000000000000" pitchFamily="18" charset="-128"/>
              </a:rPr>
              <a:t>(</a:t>
            </a:r>
            <a:r>
              <a:rPr kumimoji="0" lang="ja-JP" altLang="ja-JP" sz="900" dirty="0">
                <a:latin typeface="UD デジタル 教科書体 NK-R" panose="02020400000000000000" pitchFamily="18" charset="-128"/>
                <a:ea typeface="UD デジタル 教科書体 NK-R" panose="02020400000000000000" pitchFamily="18" charset="-128"/>
              </a:rPr>
              <a:t>Tomoda A et al</a:t>
            </a:r>
            <a:r>
              <a:rPr kumimoji="0" lang="ja-JP" altLang="ja-JP" sz="900" dirty="0" err="1">
                <a:latin typeface="UD デジタル 教科書体 NK-R" panose="02020400000000000000" pitchFamily="18" charset="-128"/>
                <a:ea typeface="UD デジタル 教科書体 NK-R" panose="02020400000000000000" pitchFamily="18" charset="-128"/>
              </a:rPr>
              <a:t>.,</a:t>
            </a:r>
            <a:r>
              <a:rPr kumimoji="0" lang="ja-JP" altLang="ja-JP" sz="900" dirty="0">
                <a:latin typeface="UD デジタル 教科書体 NK-R" panose="02020400000000000000" pitchFamily="18" charset="-128"/>
                <a:ea typeface="UD デジタル 教科書体 NK-R" panose="02020400000000000000" pitchFamily="18" charset="-128"/>
              </a:rPr>
              <a:t> Neuroimage, 2011)</a:t>
            </a:r>
          </a:p>
        </p:txBody>
      </p:sp>
      <p:pic>
        <p:nvPicPr>
          <p:cNvPr id="1027" name="Picture 3" descr="http://sukoyaka21.jp/wp/wp-content/uploads/2018/07/20180727-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35671"/>
            <a:ext cx="6048673"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47564" y="1512232"/>
            <a:ext cx="7704856" cy="1323439"/>
          </a:xfrm>
          <a:prstGeom prst="rect">
            <a:avLst/>
          </a:prstGeom>
        </p:spPr>
        <p:txBody>
          <a:bodyPr wrap="square">
            <a:spAutoFit/>
          </a:bodyPr>
          <a:lstStyle/>
          <a:p>
            <a:pPr lvl="0" eaLnBrk="0" fontAlgn="base" hangingPunct="0">
              <a:spcBef>
                <a:spcPct val="0"/>
              </a:spcBef>
              <a:spcAft>
                <a:spcPct val="0"/>
              </a:spcAft>
            </a:pPr>
            <a:r>
              <a:rPr kumimoji="0" lang="ja-JP" altLang="en-US" sz="2000" dirty="0" smtClean="0">
                <a:latin typeface="UD デジタル 教科書体 NK-R" panose="02020400000000000000" pitchFamily="18" charset="-128"/>
                <a:ea typeface="UD デジタル 教科書体 NK-R" panose="02020400000000000000" pitchFamily="18" charset="-128"/>
              </a:rPr>
              <a:t>　　</a:t>
            </a:r>
            <a:r>
              <a:rPr kumimoji="0" lang="ja-JP" altLang="ja-JP" sz="2000" dirty="0" smtClean="0">
                <a:latin typeface="UD デジタル 教科書体 NK-R" panose="02020400000000000000" pitchFamily="18" charset="-128"/>
                <a:ea typeface="UD デジタル 教科書体 NK-R" panose="02020400000000000000" pitchFamily="18" charset="-128"/>
              </a:rPr>
              <a:t>脳</a:t>
            </a:r>
            <a:r>
              <a:rPr kumimoji="0" lang="ja-JP" altLang="ja-JP" sz="2000" dirty="0">
                <a:latin typeface="UD デジタル 教科書体 NK-R" panose="02020400000000000000" pitchFamily="18" charset="-128"/>
                <a:ea typeface="UD デジタル 教科書体 NK-R" panose="02020400000000000000" pitchFamily="18" charset="-128"/>
              </a:rPr>
              <a:t>画像の研究により、</a:t>
            </a:r>
            <a:r>
              <a:rPr kumimoji="0" lang="ja-JP" altLang="ja-JP" sz="2000" dirty="0" smtClean="0">
                <a:latin typeface="UD デジタル 教科書体 NK-R" panose="02020400000000000000" pitchFamily="18" charset="-128"/>
                <a:ea typeface="UD デジタル 教科書体 NK-R" panose="02020400000000000000" pitchFamily="18" charset="-128"/>
              </a:rPr>
              <a:t>子</a:t>
            </a:r>
            <a:r>
              <a:rPr kumimoji="0" lang="ja-JP" altLang="en-US" sz="2000" dirty="0">
                <a:latin typeface="UD デジタル 教科書体 NK-R" panose="02020400000000000000" pitchFamily="18" charset="-128"/>
                <a:ea typeface="UD デジタル 教科書体 NK-R" panose="02020400000000000000" pitchFamily="18" charset="-128"/>
              </a:rPr>
              <a:t>ど</a:t>
            </a:r>
            <a:r>
              <a:rPr kumimoji="0" lang="ja-JP" altLang="ja-JP" sz="2000" dirty="0" smtClean="0">
                <a:latin typeface="UD デジタル 教科書体 NK-R" panose="02020400000000000000" pitchFamily="18" charset="-128"/>
                <a:ea typeface="UD デジタル 教科書体 NK-R" panose="02020400000000000000" pitchFamily="18" charset="-128"/>
              </a:rPr>
              <a:t>も</a:t>
            </a:r>
            <a:r>
              <a:rPr kumimoji="0" lang="ja-JP" altLang="ja-JP" sz="2000" dirty="0">
                <a:latin typeface="UD デジタル 教科書体 NK-R" panose="02020400000000000000" pitchFamily="18" charset="-128"/>
                <a:ea typeface="UD デジタル 教科書体 NK-R" panose="02020400000000000000" pitchFamily="18" charset="-128"/>
              </a:rPr>
              <a:t>時代に辛い体験をした人は、脳に様々な変化を</a:t>
            </a:r>
            <a:r>
              <a:rPr kumimoji="0" lang="ja-JP" altLang="ja-JP" sz="2000" dirty="0" smtClean="0">
                <a:latin typeface="UD デジタル 教科書体 NK-R" panose="02020400000000000000" pitchFamily="18" charset="-128"/>
                <a:ea typeface="UD デジタル 教科書体 NK-R" panose="02020400000000000000" pitchFamily="18" charset="-128"/>
              </a:rPr>
              <a:t>生</a:t>
            </a:r>
            <a:r>
              <a:rPr kumimoji="0" lang="ja-JP" altLang="en-US" sz="2000" dirty="0" smtClean="0">
                <a:latin typeface="UD デジタル 教科書体 NK-R" panose="02020400000000000000" pitchFamily="18" charset="-128"/>
                <a:ea typeface="UD デジタル 教科書体 NK-R" panose="02020400000000000000" pitchFamily="18" charset="-128"/>
              </a:rPr>
              <a:t>じて</a:t>
            </a:r>
            <a:r>
              <a:rPr kumimoji="0" lang="ja-JP" altLang="ja-JP" sz="2000" dirty="0" smtClean="0">
                <a:latin typeface="UD デジタル 教科書体 NK-R" panose="02020400000000000000" pitchFamily="18" charset="-128"/>
                <a:ea typeface="UD デジタル 教科書体 NK-R" panose="02020400000000000000" pitchFamily="18" charset="-128"/>
              </a:rPr>
              <a:t>いること</a:t>
            </a:r>
            <a:r>
              <a:rPr kumimoji="0" lang="ja-JP" altLang="en-US" sz="2000" dirty="0" smtClean="0">
                <a:latin typeface="UD デジタル 教科書体 NK-R" panose="02020400000000000000" pitchFamily="18" charset="-128"/>
                <a:ea typeface="UD デジタル 教科書体 NK-R" panose="02020400000000000000" pitchFamily="18" charset="-128"/>
              </a:rPr>
              <a:t>が</a:t>
            </a:r>
            <a:r>
              <a:rPr kumimoji="0" lang="ja-JP" altLang="ja-JP" sz="2000" dirty="0" smtClean="0">
                <a:latin typeface="UD デジタル 教科書体 NK-R" panose="02020400000000000000" pitchFamily="18" charset="-128"/>
                <a:ea typeface="UD デジタル 教科書体 NK-R" panose="02020400000000000000" pitchFamily="18" charset="-128"/>
              </a:rPr>
              <a:t>報告</a:t>
            </a:r>
            <a:r>
              <a:rPr kumimoji="0" lang="ja-JP" altLang="ja-JP" sz="2000" dirty="0">
                <a:latin typeface="UD デジタル 教科書体 NK-R" panose="02020400000000000000" pitchFamily="18" charset="-128"/>
                <a:ea typeface="UD デジタル 教科書体 NK-R" panose="02020400000000000000" pitchFamily="18" charset="-128"/>
              </a:rPr>
              <a:t>されています。親は「 愛 の 鞭 」の</a:t>
            </a:r>
            <a:r>
              <a:rPr kumimoji="0" lang="ja-JP" altLang="ja-JP" sz="2000" dirty="0" smtClean="0">
                <a:latin typeface="UD デジタル 教科書体 NK-R" panose="02020400000000000000" pitchFamily="18" charset="-128"/>
                <a:ea typeface="UD デジタル 教科書体 NK-R" panose="02020400000000000000" pitchFamily="18" charset="-128"/>
              </a:rPr>
              <a:t>つもり</a:t>
            </a:r>
            <a:r>
              <a:rPr kumimoji="0" lang="ja-JP" altLang="en-US" sz="2000" dirty="0" smtClean="0">
                <a:latin typeface="UD デジタル 教科書体 NK-R" panose="02020400000000000000" pitchFamily="18" charset="-128"/>
                <a:ea typeface="UD デジタル 教科書体 NK-R" panose="02020400000000000000" pitchFamily="18" charset="-128"/>
              </a:rPr>
              <a:t>だ</a:t>
            </a:r>
            <a:r>
              <a:rPr kumimoji="0" lang="ja-JP" altLang="ja-JP" sz="2000" dirty="0" smtClean="0">
                <a:latin typeface="UD デジタル 教科書体 NK-R" panose="02020400000000000000" pitchFamily="18" charset="-128"/>
                <a:ea typeface="UD デジタル 教科書体 NK-R" panose="02020400000000000000" pitchFamily="18" charset="-128"/>
              </a:rPr>
              <a:t>った</a:t>
            </a:r>
            <a:r>
              <a:rPr kumimoji="0" lang="ja-JP" altLang="ja-JP" sz="2000" dirty="0">
                <a:latin typeface="UD デジタル 教科書体 NK-R" panose="02020400000000000000" pitchFamily="18" charset="-128"/>
                <a:ea typeface="UD デジタル 教科書体 NK-R" panose="02020400000000000000" pitchFamily="18" charset="-128"/>
              </a:rPr>
              <a:t>としても、</a:t>
            </a:r>
            <a:r>
              <a:rPr kumimoji="0" lang="ja-JP" altLang="ja-JP" sz="2000" dirty="0" smtClean="0">
                <a:latin typeface="UD デジタル 教科書体 NK-R" panose="02020400000000000000" pitchFamily="18" charset="-128"/>
                <a:ea typeface="UD デジタル 教科書体 NK-R" panose="02020400000000000000" pitchFamily="18" charset="-128"/>
              </a:rPr>
              <a:t>子</a:t>
            </a:r>
            <a:r>
              <a:rPr kumimoji="0" lang="ja-JP" altLang="en-US" sz="2000" dirty="0" smtClean="0">
                <a:latin typeface="UD デジタル 教科書体 NK-R" panose="02020400000000000000" pitchFamily="18" charset="-128"/>
                <a:ea typeface="UD デジタル 教科書体 NK-R" panose="02020400000000000000" pitchFamily="18" charset="-128"/>
              </a:rPr>
              <a:t>ど</a:t>
            </a:r>
            <a:r>
              <a:rPr kumimoji="0" lang="ja-JP" altLang="ja-JP" sz="2000" dirty="0" smtClean="0">
                <a:latin typeface="UD デジタル 教科書体 NK-R" panose="02020400000000000000" pitchFamily="18" charset="-128"/>
                <a:ea typeface="UD デジタル 教科書体 NK-R" panose="02020400000000000000" pitchFamily="18" charset="-128"/>
              </a:rPr>
              <a:t>も</a:t>
            </a:r>
            <a:r>
              <a:rPr kumimoji="0" lang="ja-JP" altLang="ja-JP" sz="2000" dirty="0">
                <a:latin typeface="UD デジタル 教科書体 NK-R" panose="02020400000000000000" pitchFamily="18" charset="-128"/>
                <a:ea typeface="UD デジタル 教科書体 NK-R" panose="02020400000000000000" pitchFamily="18" charset="-128"/>
              </a:rPr>
              <a:t>には目に見えない大きな影響を与えているかも知れない</a:t>
            </a:r>
            <a:r>
              <a:rPr kumimoji="0" lang="ja-JP" altLang="ja-JP" sz="2000" dirty="0" smtClean="0">
                <a:latin typeface="UD デジタル 教科書体 NK-R" panose="02020400000000000000" pitchFamily="18" charset="-128"/>
                <a:ea typeface="UD デジタル 教科書体 NK-R" panose="02020400000000000000" pitchFamily="18" charset="-128"/>
              </a:rPr>
              <a:t>の</a:t>
            </a:r>
            <a:r>
              <a:rPr kumimoji="0" lang="ja-JP" altLang="en-US" sz="2000" dirty="0">
                <a:latin typeface="UD デジタル 教科書体 NK-R" panose="02020400000000000000" pitchFamily="18" charset="-128"/>
                <a:ea typeface="UD デジタル 教科書体 NK-R" panose="02020400000000000000" pitchFamily="18" charset="-128"/>
              </a:rPr>
              <a:t>で</a:t>
            </a:r>
            <a:r>
              <a:rPr kumimoji="0" lang="ja-JP" altLang="ja-JP" sz="2000" dirty="0" smtClean="0">
                <a:latin typeface="UD デジタル 教科書体 NK-R" panose="02020400000000000000" pitchFamily="18" charset="-128"/>
                <a:ea typeface="UD デジタル 教科書体 NK-R" panose="02020400000000000000" pitchFamily="18" charset="-128"/>
              </a:rPr>
              <a:t>す。</a:t>
            </a:r>
            <a:endParaRPr kumimoji="0" lang="ja-JP" altLang="ja-JP" sz="2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4427984" y="6364063"/>
            <a:ext cx="4222812"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「子どもを健やかに育むために～愛の鞭ゼロ作戦～」厚生労働省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9" name="タイトル 1"/>
          <p:cNvSpPr txBox="1">
            <a:spLocks/>
          </p:cNvSpPr>
          <p:nvPr/>
        </p:nvSpPr>
        <p:spPr>
          <a:xfrm>
            <a:off x="1979712" y="486131"/>
            <a:ext cx="5040560" cy="720080"/>
          </a:xfrm>
          <a:prstGeom prst="roundRect">
            <a:avLst/>
          </a:prstGeom>
          <a:gradFill>
            <a:gsLst>
              <a:gs pos="0">
                <a:srgbClr val="00B050"/>
              </a:gs>
              <a:gs pos="80000">
                <a:srgbClr val="00B050"/>
              </a:gs>
              <a:gs pos="100000">
                <a:srgbClr val="00B05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子どもに及ぼす影響</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700531" y="6308458"/>
            <a:ext cx="1279663" cy="365125"/>
          </a:xfrm>
        </p:spPr>
        <p:txBody>
          <a:bodyPr/>
          <a:lstStyle/>
          <a:p>
            <a:fld id="{EB8AAA5C-58CE-4220-AF0F-2B5E9367FF6B}" type="slidenum">
              <a:rPr kumimoji="1" lang="ja-JP" altLang="en-US" sz="1200" smtClean="0">
                <a:solidFill>
                  <a:schemeClr val="tx1"/>
                </a:solidFill>
              </a:rPr>
              <a:pPr/>
              <a:t>11</a:t>
            </a:fld>
            <a:endParaRPr kumimoji="1" lang="ja-JP" altLang="en-US" sz="1200" dirty="0">
              <a:solidFill>
                <a:schemeClr val="tx1"/>
              </a:solidFill>
            </a:endParaRPr>
          </a:p>
        </p:txBody>
      </p:sp>
    </p:spTree>
    <p:extLst>
      <p:ext uri="{BB962C8B-B14F-4D97-AF65-F5344CB8AC3E}">
        <p14:creationId xmlns:p14="http://schemas.microsoft.com/office/powerpoint/2010/main" val="231991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115616" y="476672"/>
            <a:ext cx="6908020"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児童虐待の</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srcRect l="25588" t="16401" r="42126" b="50552"/>
          <a:stretch/>
        </p:blipFill>
        <p:spPr>
          <a:xfrm>
            <a:off x="645190" y="1772816"/>
            <a:ext cx="7848872" cy="4518992"/>
          </a:xfrm>
          <a:prstGeom prst="rect">
            <a:avLst/>
          </a:prstGeom>
          <a:ln>
            <a:solidFill>
              <a:schemeClr val="accent1"/>
            </a:solidFill>
          </a:ln>
        </p:spPr>
      </p:pic>
      <p:sp>
        <p:nvSpPr>
          <p:cNvPr id="5" name="テキスト ボックス 4"/>
          <p:cNvSpPr txBox="1"/>
          <p:nvPr/>
        </p:nvSpPr>
        <p:spPr>
          <a:xfrm>
            <a:off x="3707904" y="6385091"/>
            <a:ext cx="5158916"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「児童虐待への対応のポイント　～見守り・気づき・つなぐために～」文部科学省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6" name="タイトル 1"/>
          <p:cNvSpPr txBox="1">
            <a:spLocks/>
          </p:cNvSpPr>
          <p:nvPr/>
        </p:nvSpPr>
        <p:spPr>
          <a:xfrm>
            <a:off x="6922604" y="951513"/>
            <a:ext cx="1944216" cy="645818"/>
          </a:xfrm>
          <a:prstGeom prst="roundRect">
            <a:avLst/>
          </a:prstGeom>
          <a:gradFill>
            <a:gsLst>
              <a:gs pos="0">
                <a:srgbClr val="FF9900"/>
              </a:gs>
              <a:gs pos="80000">
                <a:srgbClr val="FF9900"/>
              </a:gs>
              <a:gs pos="100000">
                <a:srgbClr val="FF990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全国合計</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rotWithShape="1">
          <a:blip r:embed="rId3"/>
          <a:srcRect l="42458" t="93256" r="42289" b="5053"/>
          <a:stretch/>
        </p:blipFill>
        <p:spPr>
          <a:xfrm>
            <a:off x="755576" y="6073672"/>
            <a:ext cx="2808312" cy="175095"/>
          </a:xfrm>
          <a:prstGeom prst="rect">
            <a:avLst/>
          </a:prstGeom>
        </p:spPr>
      </p:pic>
      <p:sp>
        <p:nvSpPr>
          <p:cNvPr id="2" name="スライド番号プレースホルダー 1"/>
          <p:cNvSpPr>
            <a:spLocks noGrp="1"/>
          </p:cNvSpPr>
          <p:nvPr>
            <p:ph type="sldNum" sz="quarter" idx="12"/>
          </p:nvPr>
        </p:nvSpPr>
        <p:spPr>
          <a:xfrm>
            <a:off x="7668344" y="6313395"/>
            <a:ext cx="1279663" cy="365125"/>
          </a:xfrm>
        </p:spPr>
        <p:txBody>
          <a:bodyPr/>
          <a:lstStyle/>
          <a:p>
            <a:fld id="{EB8AAA5C-58CE-4220-AF0F-2B5E9367FF6B}" type="slidenum">
              <a:rPr kumimoji="1" lang="ja-JP" altLang="en-US" sz="1200" smtClean="0">
                <a:solidFill>
                  <a:schemeClr val="tx1"/>
                </a:solidFill>
              </a:rPr>
              <a:pPr/>
              <a:t>12</a:t>
            </a:fld>
            <a:endParaRPr kumimoji="1" lang="ja-JP" altLang="en-US" sz="1200" dirty="0">
              <a:solidFill>
                <a:schemeClr val="tx1"/>
              </a:solidFill>
            </a:endParaRPr>
          </a:p>
        </p:txBody>
      </p:sp>
    </p:spTree>
    <p:extLst>
      <p:ext uri="{BB962C8B-B14F-4D97-AF65-F5344CB8AC3E}">
        <p14:creationId xmlns:p14="http://schemas.microsoft.com/office/powerpoint/2010/main" val="424238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228184" y="334910"/>
            <a:ext cx="2232248" cy="645818"/>
          </a:xfrm>
          <a:prstGeom prst="roundRect">
            <a:avLst/>
          </a:prstGeom>
          <a:gradFill>
            <a:gsLst>
              <a:gs pos="0">
                <a:srgbClr val="FF9900"/>
              </a:gs>
              <a:gs pos="80000">
                <a:srgbClr val="FF9900"/>
              </a:gs>
              <a:gs pos="100000">
                <a:srgbClr val="FF990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茨城県合計</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800650" y="332656"/>
            <a:ext cx="4237555" cy="648072"/>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児童</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虐待の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99996070"/>
              </p:ext>
            </p:extLst>
          </p:nvPr>
        </p:nvGraphicFramePr>
        <p:xfrm>
          <a:off x="107504" y="1268760"/>
          <a:ext cx="855671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323528" y="6343436"/>
            <a:ext cx="4464496" cy="253916"/>
          </a:xfrm>
          <a:prstGeom prst="rect">
            <a:avLst/>
          </a:prstGeom>
          <a:noFill/>
        </p:spPr>
        <p:txBody>
          <a:bodyPr wrap="square" rtlCol="0">
            <a:spAutoFit/>
          </a:bodyPr>
          <a:lstStyle/>
          <a:p>
            <a:r>
              <a:rPr lang="ja-JP" altLang="en-US" sz="1050" dirty="0" smtClean="0">
                <a:latin typeface="UD デジタル 教科書体 NK-R" panose="02020400000000000000" pitchFamily="18" charset="-128"/>
                <a:ea typeface="UD デジタル 教科書体 NK-R" panose="02020400000000000000" pitchFamily="18" charset="-128"/>
              </a:rPr>
              <a:t>厚生労働省，茨城県</a:t>
            </a:r>
            <a:r>
              <a:rPr lang="ja-JP" altLang="en-US" sz="1050" dirty="0">
                <a:latin typeface="UD デジタル 教科書体 NK-R" panose="02020400000000000000" pitchFamily="18" charset="-128"/>
                <a:ea typeface="UD デジタル 教科書体 NK-R" panose="02020400000000000000" pitchFamily="18" charset="-128"/>
              </a:rPr>
              <a:t>保健福祉部 子ども</a:t>
            </a:r>
            <a:r>
              <a:rPr lang="ja-JP" altLang="en-US" sz="1050" dirty="0" smtClean="0">
                <a:latin typeface="UD デジタル 教科書体 NK-R" panose="02020400000000000000" pitchFamily="18" charset="-128"/>
                <a:ea typeface="UD デジタル 教科書体 NK-R" panose="02020400000000000000" pitchFamily="18" charset="-128"/>
              </a:rPr>
              <a:t>政策局 青少年家庭課データより作成</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68344" y="6341994"/>
            <a:ext cx="1279663" cy="365125"/>
          </a:xfrm>
        </p:spPr>
        <p:txBody>
          <a:bodyPr/>
          <a:lstStyle/>
          <a:p>
            <a:fld id="{EB8AAA5C-58CE-4220-AF0F-2B5E9367FF6B}" type="slidenum">
              <a:rPr kumimoji="1" lang="ja-JP" altLang="en-US" sz="1200" smtClean="0">
                <a:solidFill>
                  <a:schemeClr val="tx1"/>
                </a:solidFill>
              </a:rPr>
              <a:pPr/>
              <a:t>13</a:t>
            </a:fld>
            <a:endParaRPr kumimoji="1" lang="ja-JP" altLang="en-US" sz="1200" dirty="0">
              <a:solidFill>
                <a:schemeClr val="tx1"/>
              </a:solidFill>
            </a:endParaRPr>
          </a:p>
        </p:txBody>
      </p:sp>
    </p:spTree>
    <p:extLst>
      <p:ext uri="{BB962C8B-B14F-4D97-AF65-F5344CB8AC3E}">
        <p14:creationId xmlns:p14="http://schemas.microsoft.com/office/powerpoint/2010/main" val="1581832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25378" t="49151" r="42289" b="4393"/>
          <a:stretch/>
        </p:blipFill>
        <p:spPr>
          <a:xfrm>
            <a:off x="1187624" y="449072"/>
            <a:ext cx="7344816" cy="5936019"/>
          </a:xfrm>
          <a:prstGeom prst="rect">
            <a:avLst/>
          </a:prstGeom>
        </p:spPr>
      </p:pic>
      <p:sp>
        <p:nvSpPr>
          <p:cNvPr id="3" name="テキスト ボックス 2"/>
          <p:cNvSpPr txBox="1"/>
          <p:nvPr/>
        </p:nvSpPr>
        <p:spPr>
          <a:xfrm>
            <a:off x="3707904" y="6385091"/>
            <a:ext cx="5158916"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「児童虐待への対応のポイント　～見守り・気づき・つなぐために～」文部科学省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txBox="1">
            <a:spLocks/>
          </p:cNvSpPr>
          <p:nvPr/>
        </p:nvSpPr>
        <p:spPr>
          <a:xfrm>
            <a:off x="323528" y="332656"/>
            <a:ext cx="1054460" cy="645818"/>
          </a:xfrm>
          <a:prstGeom prst="roundRect">
            <a:avLst/>
          </a:prstGeom>
          <a:gradFill>
            <a:gsLst>
              <a:gs pos="0">
                <a:srgbClr val="FF9900"/>
              </a:gs>
              <a:gs pos="80000">
                <a:srgbClr val="FF9900"/>
              </a:gs>
              <a:gs pos="100000">
                <a:srgbClr val="FF990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全国</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668344" y="6329486"/>
            <a:ext cx="1279663" cy="365125"/>
          </a:xfrm>
        </p:spPr>
        <p:txBody>
          <a:bodyPr/>
          <a:lstStyle/>
          <a:p>
            <a:fld id="{EB8AAA5C-58CE-4220-AF0F-2B5E9367FF6B}" type="slidenum">
              <a:rPr kumimoji="1" lang="ja-JP" altLang="en-US" sz="1200" smtClean="0">
                <a:solidFill>
                  <a:schemeClr val="tx1"/>
                </a:solidFill>
              </a:rPr>
              <a:pPr/>
              <a:t>14</a:t>
            </a:fld>
            <a:endParaRPr kumimoji="1" lang="ja-JP" altLang="en-US" sz="1200" dirty="0">
              <a:solidFill>
                <a:schemeClr val="tx1"/>
              </a:solidFill>
            </a:endParaRPr>
          </a:p>
        </p:txBody>
      </p:sp>
    </p:spTree>
    <p:extLst>
      <p:ext uri="{BB962C8B-B14F-4D97-AF65-F5344CB8AC3E}">
        <p14:creationId xmlns:p14="http://schemas.microsoft.com/office/powerpoint/2010/main" val="3274453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15616" y="476672"/>
            <a:ext cx="6927174"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児童虐待防止のため</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に</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srcRect l="45275" t="15001" r="14563" b="34600"/>
          <a:stretch/>
        </p:blipFill>
        <p:spPr>
          <a:xfrm>
            <a:off x="1454058" y="2027727"/>
            <a:ext cx="6250290" cy="4411970"/>
          </a:xfrm>
          <a:prstGeom prst="rect">
            <a:avLst/>
          </a:prstGeom>
        </p:spPr>
      </p:pic>
      <p:sp>
        <p:nvSpPr>
          <p:cNvPr id="5" name="テキスト ボックス 4"/>
          <p:cNvSpPr txBox="1"/>
          <p:nvPr/>
        </p:nvSpPr>
        <p:spPr>
          <a:xfrm>
            <a:off x="510751" y="1620706"/>
            <a:ext cx="8136904" cy="461665"/>
          </a:xfrm>
          <a:prstGeom prst="rect">
            <a:avLst/>
          </a:prstGeom>
          <a:noFill/>
        </p:spPr>
        <p:txBody>
          <a:bodyPr wrap="square" rtlCol="0">
            <a:spAutoFit/>
          </a:bodyPr>
          <a:lstStyle/>
          <a:p>
            <a:pPr algn="ctr"/>
            <a:r>
              <a:rPr lang="ja-JP" altLang="en-US" sz="2400" spc="-150" dirty="0" smtClean="0">
                <a:solidFill>
                  <a:prstClr val="black"/>
                </a:solidFill>
                <a:latin typeface="UD デジタル 教科書体 NK-B" panose="02020700000000000000" pitchFamily="18" charset="-128"/>
                <a:ea typeface="UD デジタル 教科書体 NK-B" panose="02020700000000000000" pitchFamily="18" charset="-128"/>
              </a:rPr>
              <a:t>「体罰等によらない子育てを広げよう！」 リーフレット（厚生労働省）</a:t>
            </a:r>
            <a:endParaRPr lang="ja-JP" altLang="en-US" sz="2400" spc="-1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5"/>
          <p:cNvSpPr>
            <a:spLocks noGrp="1"/>
          </p:cNvSpPr>
          <p:nvPr>
            <p:ph type="sldNum" sz="quarter" idx="12"/>
          </p:nvPr>
        </p:nvSpPr>
        <p:spPr>
          <a:xfrm>
            <a:off x="7679584" y="6328488"/>
            <a:ext cx="1279663" cy="365125"/>
          </a:xfrm>
        </p:spPr>
        <p:txBody>
          <a:bodyPr/>
          <a:lstStyle/>
          <a:p>
            <a:fld id="{EB8AAA5C-58CE-4220-AF0F-2B5E9367FF6B}" type="slidenum">
              <a:rPr kumimoji="1" lang="ja-JP" altLang="en-US" sz="1200" smtClean="0">
                <a:solidFill>
                  <a:schemeClr val="tx1"/>
                </a:solidFill>
              </a:rPr>
              <a:pPr/>
              <a:t>15</a:t>
            </a:fld>
            <a:endParaRPr kumimoji="1" lang="ja-JP" altLang="en-US" sz="1200" dirty="0">
              <a:solidFill>
                <a:schemeClr val="tx1"/>
              </a:solidFill>
            </a:endParaRPr>
          </a:p>
        </p:txBody>
      </p:sp>
    </p:spTree>
    <p:extLst>
      <p:ext uri="{BB962C8B-B14F-4D97-AF65-F5344CB8AC3E}">
        <p14:creationId xmlns:p14="http://schemas.microsoft.com/office/powerpoint/2010/main" val="3984650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8784976" cy="6480720"/>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84825" y="6328488"/>
            <a:ext cx="1279663" cy="365125"/>
          </a:xfrm>
        </p:spPr>
        <p:txBody>
          <a:bodyPr/>
          <a:lstStyle/>
          <a:p>
            <a:fld id="{EB8AAA5C-58CE-4220-AF0F-2B5E9367FF6B}" type="slidenum">
              <a:rPr kumimoji="1" lang="ja-JP" altLang="en-US" sz="1200" smtClean="0">
                <a:solidFill>
                  <a:schemeClr val="tx1"/>
                </a:solidFill>
              </a:rPr>
              <a:pPr/>
              <a:t>16</a:t>
            </a:fld>
            <a:endParaRPr kumimoji="1" lang="ja-JP" altLang="en-US" sz="1200" dirty="0">
              <a:solidFill>
                <a:schemeClr val="tx1"/>
              </a:solidFill>
            </a:endParaRPr>
          </a:p>
        </p:txBody>
      </p:sp>
    </p:spTree>
    <p:extLst>
      <p:ext uri="{BB962C8B-B14F-4D97-AF65-F5344CB8AC3E}">
        <p14:creationId xmlns:p14="http://schemas.microsoft.com/office/powerpoint/2010/main" val="425822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2096" t="34445" r="65574" b="37777"/>
          <a:stretch/>
        </p:blipFill>
        <p:spPr>
          <a:xfrm>
            <a:off x="179512" y="548680"/>
            <a:ext cx="8784976" cy="5760640"/>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84825" y="6328488"/>
            <a:ext cx="1279663" cy="365125"/>
          </a:xfrm>
        </p:spPr>
        <p:txBody>
          <a:bodyPr/>
          <a:lstStyle/>
          <a:p>
            <a:fld id="{EB8AAA5C-58CE-4220-AF0F-2B5E9367FF6B}" type="slidenum">
              <a:rPr kumimoji="1" lang="ja-JP" altLang="en-US" sz="1200" smtClean="0">
                <a:solidFill>
                  <a:schemeClr val="tx1"/>
                </a:solidFill>
              </a:rPr>
              <a:pPr/>
              <a:t>17</a:t>
            </a:fld>
            <a:endParaRPr kumimoji="1" lang="ja-JP" altLang="en-US" sz="1200" dirty="0">
              <a:solidFill>
                <a:schemeClr val="tx1"/>
              </a:solidFill>
            </a:endParaRPr>
          </a:p>
        </p:txBody>
      </p:sp>
    </p:spTree>
    <p:extLst>
      <p:ext uri="{BB962C8B-B14F-4D97-AF65-F5344CB8AC3E}">
        <p14:creationId xmlns:p14="http://schemas.microsoft.com/office/powerpoint/2010/main" val="379025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1638" t="63333" r="65575" b="3334"/>
          <a:stretch/>
        </p:blipFill>
        <p:spPr>
          <a:xfrm>
            <a:off x="251520" y="260648"/>
            <a:ext cx="8640960" cy="6192688"/>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12817" y="6328488"/>
            <a:ext cx="1279663" cy="365125"/>
          </a:xfrm>
        </p:spPr>
        <p:txBody>
          <a:bodyPr/>
          <a:lstStyle/>
          <a:p>
            <a:fld id="{EB8AAA5C-58CE-4220-AF0F-2B5E9367FF6B}" type="slidenum">
              <a:rPr kumimoji="1" lang="ja-JP" altLang="en-US" sz="1200" smtClean="0">
                <a:solidFill>
                  <a:schemeClr val="tx1"/>
                </a:solidFill>
              </a:rPr>
              <a:pPr/>
              <a:t>18</a:t>
            </a:fld>
            <a:endParaRPr kumimoji="1" lang="ja-JP" altLang="en-US" sz="1200" dirty="0">
              <a:solidFill>
                <a:schemeClr val="tx1"/>
              </a:solidFill>
            </a:endParaRPr>
          </a:p>
        </p:txBody>
      </p:sp>
    </p:spTree>
    <p:extLst>
      <p:ext uri="{BB962C8B-B14F-4D97-AF65-F5344CB8AC3E}">
        <p14:creationId xmlns:p14="http://schemas.microsoft.com/office/powerpoint/2010/main" val="4152453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36065" t="16667" r="33607" b="54445"/>
          <a:stretch/>
        </p:blipFill>
        <p:spPr>
          <a:xfrm>
            <a:off x="251520" y="548680"/>
            <a:ext cx="8640960" cy="5904656"/>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12817" y="6328488"/>
            <a:ext cx="1279663" cy="365125"/>
          </a:xfrm>
        </p:spPr>
        <p:txBody>
          <a:bodyPr/>
          <a:lstStyle/>
          <a:p>
            <a:fld id="{EB8AAA5C-58CE-4220-AF0F-2B5E9367FF6B}" type="slidenum">
              <a:rPr kumimoji="1" lang="ja-JP" altLang="en-US" sz="1200" smtClean="0">
                <a:solidFill>
                  <a:schemeClr val="tx1"/>
                </a:solidFill>
              </a:rPr>
              <a:pPr/>
              <a:t>19</a:t>
            </a:fld>
            <a:endParaRPr kumimoji="1" lang="ja-JP" altLang="en-US" sz="1200" dirty="0">
              <a:solidFill>
                <a:schemeClr val="tx1"/>
              </a:solidFill>
            </a:endParaRPr>
          </a:p>
        </p:txBody>
      </p:sp>
    </p:spTree>
    <p:extLst>
      <p:ext uri="{BB962C8B-B14F-4D97-AF65-F5344CB8AC3E}">
        <p14:creationId xmlns:p14="http://schemas.microsoft.com/office/powerpoint/2010/main" val="315252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973317"/>
            <a:ext cx="1080120" cy="153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タイトル 1"/>
          <p:cNvSpPr txBox="1">
            <a:spLocks/>
          </p:cNvSpPr>
          <p:nvPr/>
        </p:nvSpPr>
        <p:spPr>
          <a:xfrm>
            <a:off x="1472959" y="1628223"/>
            <a:ext cx="6927174"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　児童虐待とは・・・</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1482536" y="3054379"/>
            <a:ext cx="6908020"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②　児童虐待の</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1482536" y="4480535"/>
            <a:ext cx="6927174"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③　児童虐待防止のため</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に</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0" y="430285"/>
            <a:ext cx="9144000" cy="707886"/>
          </a:xfrm>
          <a:prstGeom prst="rect">
            <a:avLst/>
          </a:prstGeom>
          <a:solidFill>
            <a:schemeClr val="tx2">
              <a:lumMod val="60000"/>
              <a:lumOff val="40000"/>
            </a:schemeClr>
          </a:solidFill>
        </p:spPr>
        <p:txBody>
          <a:bodyPr wrap="square">
            <a:spAutoFit/>
          </a:bodyPr>
          <a:lstStyle/>
          <a:p>
            <a:pPr algn="ctr" fontAlgn="auto">
              <a:spcBef>
                <a:spcPts val="0"/>
              </a:spcBef>
              <a:spcAft>
                <a:spcPts val="0"/>
              </a:spcAft>
              <a:defRPr/>
            </a:pPr>
            <a:r>
              <a:rPr lang="ja-JP" altLang="en-US" sz="4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000" b="1" spc="3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本日のメニュー</a:t>
            </a:r>
            <a:endParaRPr lang="en-US" altLang="ja-JP" sz="4000" b="1" spc="3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68344" y="6328552"/>
            <a:ext cx="1279663" cy="365125"/>
          </a:xfrm>
        </p:spPr>
        <p:txBody>
          <a:bodyPr/>
          <a:lstStyle/>
          <a:p>
            <a:fld id="{EB8AAA5C-58CE-4220-AF0F-2B5E9367FF6B}" type="slidenum">
              <a:rPr kumimoji="1" lang="ja-JP" altLang="en-US" sz="1200" smtClean="0">
                <a:solidFill>
                  <a:schemeClr val="tx1"/>
                </a:solidFill>
              </a:rPr>
              <a:pPr/>
              <a:t>2</a:t>
            </a:fld>
            <a:endParaRPr kumimoji="1" lang="ja-JP" altLang="en-US" sz="1200" dirty="0">
              <a:solidFill>
                <a:schemeClr val="tx1"/>
              </a:solidFill>
            </a:endParaRPr>
          </a:p>
        </p:txBody>
      </p:sp>
    </p:spTree>
    <p:extLst>
      <p:ext uri="{BB962C8B-B14F-4D97-AF65-F5344CB8AC3E}">
        <p14:creationId xmlns:p14="http://schemas.microsoft.com/office/powerpoint/2010/main" val="754625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36065" t="46667" r="34427" b="21111"/>
          <a:stretch/>
        </p:blipFill>
        <p:spPr>
          <a:xfrm>
            <a:off x="395536" y="620688"/>
            <a:ext cx="8424936" cy="5832648"/>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63850" y="6328488"/>
            <a:ext cx="1279663" cy="365125"/>
          </a:xfrm>
        </p:spPr>
        <p:txBody>
          <a:bodyPr/>
          <a:lstStyle/>
          <a:p>
            <a:fld id="{EB8AAA5C-58CE-4220-AF0F-2B5E9367FF6B}" type="slidenum">
              <a:rPr kumimoji="1" lang="ja-JP" altLang="en-US" sz="1200" smtClean="0">
                <a:solidFill>
                  <a:schemeClr val="tx1"/>
                </a:solidFill>
              </a:rPr>
              <a:pPr/>
              <a:t>20</a:t>
            </a:fld>
            <a:endParaRPr kumimoji="1" lang="ja-JP" altLang="en-US" sz="1200" dirty="0">
              <a:solidFill>
                <a:schemeClr val="tx1"/>
              </a:solidFill>
            </a:endParaRPr>
          </a:p>
        </p:txBody>
      </p:sp>
    </p:spTree>
    <p:extLst>
      <p:ext uri="{BB962C8B-B14F-4D97-AF65-F5344CB8AC3E}">
        <p14:creationId xmlns:p14="http://schemas.microsoft.com/office/powerpoint/2010/main" val="315533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68033" t="3333" r="1639" b="70000"/>
          <a:stretch/>
        </p:blipFill>
        <p:spPr>
          <a:xfrm>
            <a:off x="251520" y="548680"/>
            <a:ext cx="8568952" cy="5688632"/>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68344" y="6328488"/>
            <a:ext cx="1279663" cy="365125"/>
          </a:xfrm>
        </p:spPr>
        <p:txBody>
          <a:bodyPr/>
          <a:lstStyle/>
          <a:p>
            <a:fld id="{EB8AAA5C-58CE-4220-AF0F-2B5E9367FF6B}" type="slidenum">
              <a:rPr kumimoji="1" lang="ja-JP" altLang="en-US" sz="1200" smtClean="0">
                <a:solidFill>
                  <a:schemeClr val="tx1"/>
                </a:solidFill>
              </a:rPr>
              <a:pPr/>
              <a:t>21</a:t>
            </a:fld>
            <a:endParaRPr kumimoji="1" lang="ja-JP" altLang="en-US" sz="1200" dirty="0">
              <a:solidFill>
                <a:schemeClr val="tx1"/>
              </a:solidFill>
            </a:endParaRPr>
          </a:p>
        </p:txBody>
      </p:sp>
    </p:spTree>
    <p:extLst>
      <p:ext uri="{BB962C8B-B14F-4D97-AF65-F5344CB8AC3E}">
        <p14:creationId xmlns:p14="http://schemas.microsoft.com/office/powerpoint/2010/main" val="2772634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68852" t="31112" r="1640" b="42222"/>
          <a:stretch/>
        </p:blipFill>
        <p:spPr>
          <a:xfrm>
            <a:off x="323528" y="620688"/>
            <a:ext cx="8496944" cy="5616624"/>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68344" y="6328488"/>
            <a:ext cx="1279663" cy="365125"/>
          </a:xfrm>
        </p:spPr>
        <p:txBody>
          <a:bodyPr/>
          <a:lstStyle/>
          <a:p>
            <a:fld id="{EB8AAA5C-58CE-4220-AF0F-2B5E9367FF6B}" type="slidenum">
              <a:rPr kumimoji="1" lang="ja-JP" altLang="en-US" sz="1200" smtClean="0">
                <a:solidFill>
                  <a:schemeClr val="tx1"/>
                </a:solidFill>
              </a:rPr>
              <a:pPr/>
              <a:t>22</a:t>
            </a:fld>
            <a:endParaRPr kumimoji="1" lang="ja-JP" altLang="en-US" sz="1200" dirty="0">
              <a:solidFill>
                <a:schemeClr val="tx1"/>
              </a:solidFill>
            </a:endParaRPr>
          </a:p>
        </p:txBody>
      </p:sp>
    </p:spTree>
    <p:extLst>
      <p:ext uri="{BB962C8B-B14F-4D97-AF65-F5344CB8AC3E}">
        <p14:creationId xmlns:p14="http://schemas.microsoft.com/office/powerpoint/2010/main" val="301573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の画面&#10;&#10;自動的に生成された説明"/>
          <p:cNvPicPr/>
          <p:nvPr/>
        </p:nvPicPr>
        <p:blipFill rotWithShape="1">
          <a:blip r:embed="rId3" cstate="print">
            <a:extLst>
              <a:ext uri="{28A0092B-C50C-407E-A947-70E740481C1C}">
                <a14:useLocalDpi xmlns:a14="http://schemas.microsoft.com/office/drawing/2010/main" val="0"/>
              </a:ext>
            </a:extLst>
          </a:blip>
          <a:srcRect l="68033" t="58889" r="799" b="16666"/>
          <a:stretch/>
        </p:blipFill>
        <p:spPr>
          <a:xfrm>
            <a:off x="251520" y="620688"/>
            <a:ext cx="8640960" cy="5616624"/>
          </a:xfrm>
          <a:prstGeom prst="rect">
            <a:avLst/>
          </a:prstGeom>
        </p:spPr>
      </p:pic>
      <p:sp>
        <p:nvSpPr>
          <p:cNvPr id="3" name="テキスト ボックス 2"/>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668344" y="6328488"/>
            <a:ext cx="1279663" cy="365125"/>
          </a:xfrm>
        </p:spPr>
        <p:txBody>
          <a:bodyPr/>
          <a:lstStyle/>
          <a:p>
            <a:fld id="{EB8AAA5C-58CE-4220-AF0F-2B5E9367FF6B}" type="slidenum">
              <a:rPr kumimoji="1" lang="ja-JP" altLang="en-US" sz="1200" smtClean="0">
                <a:solidFill>
                  <a:schemeClr val="tx1"/>
                </a:solidFill>
              </a:rPr>
              <a:pPr/>
              <a:t>23</a:t>
            </a:fld>
            <a:endParaRPr kumimoji="1" lang="ja-JP" altLang="en-US" sz="1200" dirty="0">
              <a:solidFill>
                <a:schemeClr val="tx1"/>
              </a:solidFill>
            </a:endParaRPr>
          </a:p>
        </p:txBody>
      </p:sp>
    </p:spTree>
    <p:extLst>
      <p:ext uri="{BB962C8B-B14F-4D97-AF65-F5344CB8AC3E}">
        <p14:creationId xmlns:p14="http://schemas.microsoft.com/office/powerpoint/2010/main" val="389648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5"/>
          <p:cNvSpPr txBox="1"/>
          <p:nvPr/>
        </p:nvSpPr>
        <p:spPr>
          <a:xfrm>
            <a:off x="512545" y="6235618"/>
            <a:ext cx="5760640" cy="289726"/>
          </a:xfrm>
          <a:prstGeom prst="rect">
            <a:avLst/>
          </a:prstGeom>
          <a:noFill/>
          <a:ln w="127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ジャニス・ウッド・キャタノ『完璧な親なんていない』三沢直子監修、幾島幸子訳、</a:t>
            </a:r>
            <a:r>
              <a:rPr lang="ja-JP" sz="10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ひと</a:t>
            </a:r>
            <a:r>
              <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なる書房 </a:t>
            </a:r>
            <a:r>
              <a:rPr 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2017</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テキスト ボックス 4"/>
          <p:cNvSpPr txBox="1"/>
          <p:nvPr/>
        </p:nvSpPr>
        <p:spPr>
          <a:xfrm>
            <a:off x="1276959" y="448548"/>
            <a:ext cx="6534725" cy="646986"/>
          </a:xfrm>
          <a:prstGeom prst="roundRect">
            <a:avLst/>
          </a:prstGeom>
          <a:gradFill flip="none" rotWithShape="1">
            <a:gsLst>
              <a:gs pos="0">
                <a:schemeClr val="bg1"/>
              </a:gs>
              <a:gs pos="50000">
                <a:schemeClr val="accent3">
                  <a:lumMod val="20000"/>
                  <a:lumOff val="80000"/>
                </a:schemeClr>
              </a:gs>
              <a:gs pos="100000">
                <a:srgbClr val="92D050"/>
              </a:gs>
            </a:gsLst>
            <a:lin ang="5400000" scaled="1"/>
            <a:tileRect/>
          </a:gradFill>
        </p:spPr>
        <p:txBody>
          <a:bodyPr wrap="square">
            <a:spAutoFit/>
          </a:bodyPr>
          <a:lstStyle/>
          <a:p>
            <a:pPr algn="ctr">
              <a:defRPr/>
            </a:pP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もし</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虐待</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しそうに</a:t>
            </a: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なったら・・・</a:t>
            </a:r>
            <a:endPar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角丸四角形 5"/>
          <p:cNvSpPr/>
          <p:nvPr/>
        </p:nvSpPr>
        <p:spPr>
          <a:xfrm>
            <a:off x="512545" y="1443318"/>
            <a:ext cx="8118905" cy="1453421"/>
          </a:xfrm>
          <a:prstGeom prst="roundRect">
            <a:avLst/>
          </a:prstGeom>
          <a:gradFill>
            <a:gsLst>
              <a:gs pos="0">
                <a:schemeClr val="accent3">
                  <a:lumMod val="75000"/>
                </a:schemeClr>
              </a:gs>
              <a:gs pos="50000">
                <a:schemeClr val="bg1"/>
              </a:gs>
              <a:gs pos="100000">
                <a:schemeClr val="accent3">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ja-JP" altLang="en-US" sz="2800"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その</a:t>
            </a:r>
            <a:r>
              <a:rPr lang="ja-JP" altLang="en-US" sz="2800" b="1"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場を離れましょう</a:t>
            </a:r>
            <a:endParaRPr lang="ja-JP" altLang="en-US" sz="2800"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indent="139700" algn="just"/>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子ども</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を傷つけることに</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比べれば 少し</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の間放っておいて</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a:t>
            </a:r>
            <a:endParaRPr lang="en-US" altLang="ja-JP"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139700" algn="just"/>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たいした</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ことではありません</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角丸四角形 6"/>
          <p:cNvSpPr/>
          <p:nvPr/>
        </p:nvSpPr>
        <p:spPr>
          <a:xfrm>
            <a:off x="512545" y="3000872"/>
            <a:ext cx="8118905" cy="1345566"/>
          </a:xfrm>
          <a:prstGeom prst="roundRect">
            <a:avLst/>
          </a:prstGeom>
          <a:gradFill>
            <a:gsLst>
              <a:gs pos="1000">
                <a:schemeClr val="accent3">
                  <a:lumMod val="75000"/>
                </a:schemeClr>
              </a:gs>
              <a:gs pos="50000">
                <a:schemeClr val="bg1"/>
              </a:gs>
              <a:gs pos="100000">
                <a:schemeClr val="accent3">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ja-JP" altLang="en-US" sz="2800"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感情</a:t>
            </a:r>
            <a:r>
              <a:rPr lang="ja-JP" altLang="en-US" sz="2800" b="1"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を発散</a:t>
            </a:r>
            <a:r>
              <a:rPr lang="ja-JP" altLang="en-US" sz="28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しましょう</a:t>
            </a:r>
            <a:endParaRPr lang="en-US" altLang="ja-JP" sz="28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algn="just"/>
            <a:r>
              <a:rPr lang="en-US" altLang="ja-JP" sz="2400" b="1"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走ったり</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、飛び跳ねたり、誰も傷つけず</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 感情</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を発散</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a:t>
            </a:r>
            <a:endParaRPr lang="en-US" altLang="ja-JP"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algn="just"/>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方法を 見つけましょう。</a:t>
            </a:r>
            <a:endPar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角丸四角形 7"/>
          <p:cNvSpPr/>
          <p:nvPr/>
        </p:nvSpPr>
        <p:spPr>
          <a:xfrm>
            <a:off x="512545" y="4450571"/>
            <a:ext cx="8063554" cy="1736465"/>
          </a:xfrm>
          <a:prstGeom prst="roundRect">
            <a:avLst/>
          </a:prstGeom>
          <a:gradFill>
            <a:gsLst>
              <a:gs pos="0">
                <a:schemeClr val="accent3">
                  <a:lumMod val="75000"/>
                </a:schemeClr>
              </a:gs>
              <a:gs pos="50000">
                <a:schemeClr val="bg1"/>
              </a:gs>
              <a:gs pos="100000">
                <a:schemeClr val="accent3">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ja-JP" altLang="en-US" sz="2800"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b="1"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誰</a:t>
            </a:r>
            <a:r>
              <a:rPr lang="ja-JP" altLang="en-US" sz="2800" b="1"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かに助けを求めましょう</a:t>
            </a:r>
            <a:endParaRPr lang="ja-JP" altLang="en-US" sz="2800"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139700" lvl="0" indent="-139700" algn="just"/>
            <a:r>
              <a:rPr lang="ja-JP" altLang="en-US" sz="2400" kern="100" dirty="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sz="2400" kern="100" dirty="0" smtClean="0">
                <a:solidFill>
                  <a:prstClr val="black"/>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友だちや社会</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福祉局、サポートセンター</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 助けて</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くれそうな人</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 どこ</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で支援を得られるかを知っていると思われる人</a:t>
            </a:r>
            <a:r>
              <a:rPr lang="ja-JP" altLang="en-US" sz="2400" kern="100" dirty="0" smtClean="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 連絡</a:t>
            </a:r>
            <a:r>
              <a:rPr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しましょう。</a:t>
            </a:r>
          </a:p>
        </p:txBody>
      </p:sp>
      <p:sp>
        <p:nvSpPr>
          <p:cNvPr id="9" name="テキスト ボックス 8"/>
          <p:cNvSpPr txBox="1"/>
          <p:nvPr/>
        </p:nvSpPr>
        <p:spPr>
          <a:xfrm>
            <a:off x="5967154" y="6390340"/>
            <a:ext cx="2664296"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子育てアドバイスブック 「クローバー」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a:xfrm>
            <a:off x="7668344" y="6342781"/>
            <a:ext cx="1279663" cy="365125"/>
          </a:xfrm>
        </p:spPr>
        <p:txBody>
          <a:bodyPr/>
          <a:lstStyle/>
          <a:p>
            <a:fld id="{EB8AAA5C-58CE-4220-AF0F-2B5E9367FF6B}" type="slidenum">
              <a:rPr kumimoji="1" lang="ja-JP" altLang="en-US" sz="1200" smtClean="0">
                <a:solidFill>
                  <a:schemeClr val="tx1"/>
                </a:solidFill>
              </a:rPr>
              <a:pPr/>
              <a:t>24</a:t>
            </a:fld>
            <a:endParaRPr kumimoji="1" lang="ja-JP" altLang="en-US" sz="1200" dirty="0">
              <a:solidFill>
                <a:schemeClr val="tx1"/>
              </a:solidFill>
            </a:endParaRPr>
          </a:p>
        </p:txBody>
      </p:sp>
    </p:spTree>
    <p:extLst>
      <p:ext uri="{BB962C8B-B14F-4D97-AF65-F5344CB8AC3E}">
        <p14:creationId xmlns:p14="http://schemas.microsoft.com/office/powerpoint/2010/main" val="1915291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4090" y="764704"/>
            <a:ext cx="5328592" cy="646986"/>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児童虐待に関する相談は</a:t>
            </a:r>
            <a:endParaRPr lang="en-US" altLang="ja-JP"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正方形/長方形 2"/>
          <p:cNvSpPr/>
          <p:nvPr/>
        </p:nvSpPr>
        <p:spPr>
          <a:xfrm>
            <a:off x="408201" y="2060848"/>
            <a:ext cx="8140370" cy="461665"/>
          </a:xfrm>
          <a:prstGeom prst="rect">
            <a:avLst/>
          </a:prstGeom>
        </p:spPr>
        <p:txBody>
          <a:bodyPr wrap="none">
            <a:spAutoFit/>
          </a:bodyPr>
          <a:lstStyle/>
          <a:p>
            <a:r>
              <a:rPr lang="ja-JP" altLang="en-US" sz="2400" dirty="0" smtClean="0">
                <a:latin typeface="UD デジタル 教科書体 NK-B" panose="02020700000000000000" pitchFamily="18" charset="-128"/>
                <a:ea typeface="UD デジタル 教科書体 NK-B" panose="02020700000000000000" pitchFamily="18" charset="-128"/>
              </a:rPr>
              <a:t>○いばらき</a:t>
            </a:r>
            <a:r>
              <a:rPr lang="ja-JP" altLang="en-US" sz="2400" dirty="0">
                <a:latin typeface="UD デジタル 教科書体 NK-B" panose="02020700000000000000" pitchFamily="18" charset="-128"/>
                <a:ea typeface="UD デジタル 教科書体 NK-B" panose="02020700000000000000" pitchFamily="18" charset="-128"/>
              </a:rPr>
              <a:t>虐待</a:t>
            </a:r>
            <a:r>
              <a:rPr lang="ja-JP" altLang="en-US" sz="2400" dirty="0" smtClean="0">
                <a:latin typeface="UD デジタル 教科書体 NK-B" panose="02020700000000000000" pitchFamily="18" charset="-128"/>
                <a:ea typeface="UD デジタル 教科書体 NK-B" panose="02020700000000000000" pitchFamily="18" charset="-128"/>
              </a:rPr>
              <a:t>ホットライン　</a:t>
            </a:r>
            <a:r>
              <a:rPr lang="en-US" altLang="ja-JP" sz="2400" u="sng" dirty="0" smtClean="0">
                <a:latin typeface="UD デジタル 教科書体 NK-B" panose="02020700000000000000" pitchFamily="18" charset="-128"/>
                <a:ea typeface="UD デジタル 教科書体 NK-B" panose="02020700000000000000" pitchFamily="18" charset="-128"/>
              </a:rPr>
              <a:t>0293-22-0293</a:t>
            </a:r>
            <a:r>
              <a:rPr lang="ja-JP" altLang="en-US" sz="2400" dirty="0" smtClean="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（２４時間対応）</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408201" y="2924944"/>
            <a:ext cx="8510663" cy="2739211"/>
          </a:xfrm>
          <a:prstGeom prst="rect">
            <a:avLst/>
          </a:prstGeom>
        </p:spPr>
        <p:txBody>
          <a:bodyPr wrap="none">
            <a:spAutoFit/>
          </a:bodyPr>
          <a:lstStyle/>
          <a:p>
            <a:r>
              <a:rPr lang="ja-JP" altLang="en-US" sz="2400" dirty="0" smtClean="0">
                <a:latin typeface="UD デジタル 教科書体 NK-B" panose="02020700000000000000" pitchFamily="18" charset="-128"/>
                <a:ea typeface="UD デジタル 教科書体 NK-B" panose="02020700000000000000" pitchFamily="18" charset="-128"/>
              </a:rPr>
              <a:t>○児童相談所全国共通　</a:t>
            </a:r>
            <a:r>
              <a:rPr lang="en-US" altLang="ja-JP" sz="2400" u="sng" dirty="0" smtClean="0">
                <a:latin typeface="UD デジタル 教科書体 NK-B" panose="02020700000000000000" pitchFamily="18" charset="-128"/>
                <a:ea typeface="UD デジタル 教科書体 NK-B" panose="02020700000000000000" pitchFamily="18" charset="-128"/>
              </a:rPr>
              <a:t>189</a:t>
            </a:r>
            <a:r>
              <a:rPr lang="ja-JP" altLang="en-US" sz="2400" dirty="0" smtClean="0">
                <a:latin typeface="UD デジタル 教科書体 NK-B" panose="02020700000000000000" pitchFamily="18" charset="-128"/>
                <a:ea typeface="UD デジタル 教科書体 NK-B" panose="02020700000000000000" pitchFamily="18" charset="-128"/>
              </a:rPr>
              <a:t>　</a:t>
            </a:r>
            <a:endParaRPr lang="en-US" altLang="ja-JP" sz="2400" dirty="0" smtClean="0">
              <a:latin typeface="UD デジタル 教科書体 NK-B" panose="02020700000000000000" pitchFamily="18" charset="-128"/>
              <a:ea typeface="UD デジタル 教科書体 NK-B" panose="02020700000000000000" pitchFamily="18" charset="-128"/>
            </a:endParaRPr>
          </a:p>
          <a:p>
            <a:endParaRPr lang="en-US" altLang="ja-JP" sz="1100" dirty="0" smtClean="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UD デジタル 教科書体 NK-B" panose="02020700000000000000" pitchFamily="18" charset="-128"/>
                <a:ea typeface="UD デジタル 教科書体 NK-B" panose="02020700000000000000" pitchFamily="18" charset="-128"/>
              </a:rPr>
              <a:t>・虐待</a:t>
            </a:r>
            <a:r>
              <a:rPr lang="ja-JP" altLang="en-US" sz="1600" dirty="0">
                <a:latin typeface="UD デジタル 教科書体 NK-B" panose="02020700000000000000" pitchFamily="18" charset="-128"/>
                <a:ea typeface="UD デジタル 教科書体 NK-B" panose="02020700000000000000" pitchFamily="18" charset="-128"/>
              </a:rPr>
              <a:t>かもと思った時などに、すぐに児童相談所に通告・相談ができる全国共通の電話番号です。</a:t>
            </a:r>
          </a:p>
          <a:p>
            <a:endParaRPr lang="en-US" altLang="ja-JP" sz="9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a:t>
            </a:r>
            <a:r>
              <a:rPr lang="ja-JP" altLang="en-US" sz="1600" dirty="0" smtClean="0">
                <a:latin typeface="UD デジタル 教科書体 NK-B" panose="02020700000000000000" pitchFamily="18" charset="-128"/>
                <a:ea typeface="UD デジタル 教科書体 NK-B" panose="02020700000000000000" pitchFamily="18" charset="-128"/>
              </a:rPr>
              <a:t>「</a:t>
            </a:r>
            <a:r>
              <a:rPr lang="ja-JP" altLang="en-US" sz="1600" dirty="0">
                <a:latin typeface="UD デジタル 教科書体 NK-B" panose="02020700000000000000" pitchFamily="18" charset="-128"/>
                <a:ea typeface="UD デジタル 教科書体 NK-B" panose="02020700000000000000" pitchFamily="18" charset="-128"/>
              </a:rPr>
              <a:t>児童相談所虐待対応ダイヤル「１８９」」にかけるとお近くの児童相談所につながります。</a:t>
            </a:r>
          </a:p>
          <a:p>
            <a:endParaRPr lang="en-US" altLang="ja-JP" sz="900" dirty="0" smtClean="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a:t>
            </a:r>
            <a:r>
              <a:rPr lang="ja-JP" altLang="en-US" sz="1600" dirty="0" smtClean="0">
                <a:latin typeface="UD デジタル 教科書体 NK-B" panose="02020700000000000000" pitchFamily="18" charset="-128"/>
                <a:ea typeface="UD デジタル 教科書体 NK-B" panose="02020700000000000000" pitchFamily="18" charset="-128"/>
              </a:rPr>
              <a:t>通告</a:t>
            </a:r>
            <a:r>
              <a:rPr lang="ja-JP" altLang="en-US" sz="1600" dirty="0">
                <a:latin typeface="UD デジタル 教科書体 NK-B" panose="02020700000000000000" pitchFamily="18" charset="-128"/>
                <a:ea typeface="UD デジタル 教科書体 NK-B" panose="02020700000000000000" pitchFamily="18" charset="-128"/>
              </a:rPr>
              <a:t>・相談は、匿名で行うこともでき、通告・相談をした人、その内容に関する秘密は守られます。</a:t>
            </a:r>
          </a:p>
          <a:p>
            <a:endParaRPr lang="en-US" altLang="ja-JP" sz="900" dirty="0" smtClean="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a:t>
            </a:r>
            <a:r>
              <a:rPr lang="ja-JP" altLang="en-US" sz="1600" dirty="0" smtClean="0">
                <a:latin typeface="UD デジタル 教科書体 NK-B" panose="02020700000000000000" pitchFamily="18" charset="-128"/>
                <a:ea typeface="UD デジタル 教科書体 NK-B" panose="02020700000000000000" pitchFamily="18" charset="-128"/>
              </a:rPr>
              <a:t>通話料</a:t>
            </a:r>
            <a:r>
              <a:rPr lang="ja-JP" altLang="en-US" sz="1600" dirty="0">
                <a:latin typeface="UD デジタル 教科書体 NK-B" panose="02020700000000000000" pitchFamily="18" charset="-128"/>
                <a:ea typeface="UD デジタル 教科書体 NK-B" panose="02020700000000000000" pitchFamily="18" charset="-128"/>
              </a:rPr>
              <a:t>はかかりません。２４時間つながります</a:t>
            </a:r>
            <a:r>
              <a:rPr lang="ja-JP" altLang="en-US" sz="1600" dirty="0" smtClean="0">
                <a:latin typeface="UD デジタル 教科書体 NK-B" panose="02020700000000000000" pitchFamily="18" charset="-128"/>
                <a:ea typeface="UD デジタル 教科書体 NK-B" panose="02020700000000000000" pitchFamily="18" charset="-128"/>
              </a:rPr>
              <a:t>。　　</a:t>
            </a:r>
            <a:r>
              <a:rPr lang="en-US" altLang="ja-JP" sz="1000" dirty="0" smtClean="0">
                <a:latin typeface="UD デジタル 教科書体 NK-B" panose="02020700000000000000" pitchFamily="18" charset="-128"/>
                <a:ea typeface="UD デジタル 教科書体 NK-B" panose="02020700000000000000" pitchFamily="18" charset="-128"/>
              </a:rPr>
              <a:t>※</a:t>
            </a:r>
            <a:r>
              <a:rPr lang="ja-JP" altLang="en-US" sz="1000" dirty="0">
                <a:latin typeface="UD デジタル 教科書体 NK-B" panose="02020700000000000000" pitchFamily="18" charset="-128"/>
                <a:ea typeface="UD デジタル 教科書体 NK-B" panose="02020700000000000000" pitchFamily="18" charset="-128"/>
              </a:rPr>
              <a:t>一部の</a:t>
            </a:r>
            <a:r>
              <a:rPr lang="en-US" altLang="ja-JP" sz="1000" dirty="0">
                <a:latin typeface="UD デジタル 教科書体 NK-B" panose="02020700000000000000" pitchFamily="18" charset="-128"/>
                <a:ea typeface="UD デジタル 教科書体 NK-B" panose="02020700000000000000" pitchFamily="18" charset="-128"/>
              </a:rPr>
              <a:t>IP</a:t>
            </a:r>
            <a:r>
              <a:rPr lang="ja-JP" altLang="en-US" sz="1000" dirty="0">
                <a:latin typeface="UD デジタル 教科書体 NK-B" panose="02020700000000000000" pitchFamily="18" charset="-128"/>
                <a:ea typeface="UD デジタル 教科書体 NK-B" panose="02020700000000000000" pitchFamily="18" charset="-128"/>
              </a:rPr>
              <a:t>電話はつながりません。</a:t>
            </a:r>
          </a:p>
          <a:p>
            <a:endParaRPr lang="en-US" altLang="ja-JP" dirty="0">
              <a:latin typeface="UD デジタル 教科書体 NK-B" panose="02020700000000000000" pitchFamily="18" charset="-128"/>
              <a:ea typeface="UD デジタル 教科書体 NK-B" panose="02020700000000000000" pitchFamily="18" charset="-128"/>
            </a:endParaRPr>
          </a:p>
          <a:p>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「１８９」にかけると、発信した電話の市内局番等から（携帯電話等からの発信</a:t>
            </a:r>
            <a:r>
              <a:rPr lang="ja-JP" altLang="en-US" sz="1400" dirty="0" smtClean="0">
                <a:latin typeface="UD デジタル 教科書体 NK-B" panose="02020700000000000000" pitchFamily="18" charset="-128"/>
                <a:ea typeface="UD デジタル 教科書体 NK-B" panose="02020700000000000000" pitchFamily="18" charset="-128"/>
              </a:rPr>
              <a:t>はコールセンター</a:t>
            </a:r>
            <a:r>
              <a:rPr lang="ja-JP" altLang="en-US" sz="1400" dirty="0">
                <a:latin typeface="UD デジタル 教科書体 NK-B" panose="02020700000000000000" pitchFamily="18" charset="-128"/>
                <a:ea typeface="UD デジタル 教科書体 NK-B" panose="02020700000000000000" pitchFamily="18" charset="-128"/>
              </a:rPr>
              <a:t>を通じて</a:t>
            </a:r>
            <a:r>
              <a:rPr lang="ja-JP" altLang="en-US" sz="1400" dirty="0" smtClean="0">
                <a:latin typeface="UD デジタル 教科書体 NK-B" panose="02020700000000000000" pitchFamily="18" charset="-128"/>
                <a:ea typeface="UD デジタル 教科書体 NK-B" panose="02020700000000000000" pitchFamily="18" charset="-128"/>
              </a:rPr>
              <a:t>）</a:t>
            </a:r>
            <a:endParaRPr lang="en-US" altLang="ja-JP" sz="1400" dirty="0" smtClean="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a:t>
            </a:r>
            <a:r>
              <a:rPr lang="ja-JP" altLang="en-US" sz="1400" dirty="0" smtClean="0">
                <a:latin typeface="UD デジタル 教科書体 NK-B" panose="02020700000000000000" pitchFamily="18" charset="-128"/>
                <a:ea typeface="UD デジタル 教科書体 NK-B" panose="02020700000000000000" pitchFamily="18" charset="-128"/>
              </a:rPr>
              <a:t> 当該</a:t>
            </a:r>
            <a:r>
              <a:rPr lang="ja-JP" altLang="en-US" sz="1400" dirty="0">
                <a:latin typeface="UD デジタル 教科書体 NK-B" panose="02020700000000000000" pitchFamily="18" charset="-128"/>
                <a:ea typeface="UD デジタル 教科書体 NK-B" panose="02020700000000000000" pitchFamily="18" charset="-128"/>
              </a:rPr>
              <a:t>地域を特定し、管轄の児童相談所に電話が転送されます</a:t>
            </a:r>
            <a:r>
              <a:rPr lang="ja-JP" altLang="en-US" sz="1400" dirty="0" smtClean="0">
                <a:latin typeface="UD デジタル 教科書体 NK-B" panose="02020700000000000000" pitchFamily="18" charset="-128"/>
                <a:ea typeface="UD デジタル 教科書体 NK-B" panose="02020700000000000000" pitchFamily="18" charset="-128"/>
              </a:rPr>
              <a:t>。</a:t>
            </a:r>
            <a:endParaRPr lang="ja-JP" altLang="en-US" dirty="0">
              <a:latin typeface="UD デジタル 教科書体 NK-B" panose="02020700000000000000" pitchFamily="18" charset="-128"/>
              <a:ea typeface="UD デジタル 教科書体 NK-B" panose="02020700000000000000" pitchFamily="18" charset="-128"/>
            </a:endParaRPr>
          </a:p>
        </p:txBody>
      </p:sp>
      <p:pic>
        <p:nvPicPr>
          <p:cNvPr id="1026" name="Picture 2" descr="虐待かなと思ったら…　189（イチハヤク）　児童相談所虐待対応ダイヤル"/>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07" y="5580810"/>
            <a:ext cx="2190750" cy="971551"/>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a:xfrm>
            <a:off x="7648889" y="6369798"/>
            <a:ext cx="1279663" cy="365125"/>
          </a:xfrm>
        </p:spPr>
        <p:txBody>
          <a:bodyPr/>
          <a:lstStyle/>
          <a:p>
            <a:fld id="{EB8AAA5C-58CE-4220-AF0F-2B5E9367FF6B}" type="slidenum">
              <a:rPr kumimoji="1" lang="ja-JP" altLang="en-US" sz="1200" smtClean="0">
                <a:solidFill>
                  <a:schemeClr val="tx1"/>
                </a:solidFill>
              </a:rPr>
              <a:pPr/>
              <a:t>25</a:t>
            </a:fld>
            <a:endParaRPr kumimoji="1" lang="ja-JP" altLang="en-US" sz="1200" dirty="0">
              <a:solidFill>
                <a:schemeClr val="tx1"/>
              </a:solidFill>
            </a:endParaRPr>
          </a:p>
        </p:txBody>
      </p:sp>
    </p:spTree>
    <p:extLst>
      <p:ext uri="{BB962C8B-B14F-4D97-AF65-F5344CB8AC3E}">
        <p14:creationId xmlns:p14="http://schemas.microsoft.com/office/powerpoint/2010/main" val="2894471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1500937"/>
            <a:ext cx="8064896" cy="2154436"/>
          </a:xfrm>
          <a:prstGeom prst="rect">
            <a:avLst/>
          </a:prstGeom>
        </p:spPr>
        <p:txBody>
          <a:bodyPr wrap="square">
            <a:spAutoFit/>
          </a:bodyPr>
          <a:lstStyle/>
          <a:p>
            <a:pPr algn="ctr">
              <a:spcAft>
                <a:spcPts val="0"/>
              </a:spcAft>
            </a:pPr>
            <a:r>
              <a:rPr lang="ja-JP" altLang="ja-JP" sz="3600" b="1" kern="100" spc="-15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しつけには時間が</a:t>
            </a:r>
            <a:r>
              <a:rPr lang="ja-JP" altLang="ja-JP"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かかります</a:t>
            </a:r>
            <a:r>
              <a:rPr lang="ja-JP" altLang="en-US"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endParaRPr lang="ja-JP" altLang="ja-JP" sz="1400" kern="100" spc="-1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r>
              <a:rPr lang="ja-JP" altLang="ja-JP" sz="3600" b="1" kern="100" spc="-15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はじめから何でもできる子どもは</a:t>
            </a:r>
            <a:r>
              <a:rPr lang="ja-JP" altLang="ja-JP"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いません</a:t>
            </a:r>
            <a:r>
              <a:rPr lang="ja-JP" altLang="en-US"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endParaRPr lang="ja-JP" altLang="ja-JP" sz="1200" kern="100" spc="-1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r>
              <a:rPr lang="ja-JP" altLang="ja-JP" sz="3600" b="1" kern="100" spc="-15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じっくりゆっくり「わたし」になって</a:t>
            </a:r>
            <a:r>
              <a:rPr lang="ja-JP" altLang="ja-JP"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いきます</a:t>
            </a:r>
            <a:r>
              <a:rPr lang="ja-JP" altLang="en-US" sz="3600" b="1" kern="100" spc="-150" dirty="0" smtClean="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3600" kern="100" spc="-1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419" y="3843990"/>
            <a:ext cx="2953162" cy="2676899"/>
          </a:xfrm>
          <a:prstGeom prst="rect">
            <a:avLst/>
          </a:prstGeom>
        </p:spPr>
      </p:pic>
      <p:sp>
        <p:nvSpPr>
          <p:cNvPr id="6" name="テキスト ボックス 5"/>
          <p:cNvSpPr txBox="1"/>
          <p:nvPr/>
        </p:nvSpPr>
        <p:spPr>
          <a:xfrm>
            <a:off x="5868144" y="6266973"/>
            <a:ext cx="2839820"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子育てアドバイスブック 「クローバー」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7" name="タイトル 1"/>
          <p:cNvSpPr txBox="1">
            <a:spLocks/>
          </p:cNvSpPr>
          <p:nvPr/>
        </p:nvSpPr>
        <p:spPr>
          <a:xfrm>
            <a:off x="395536" y="404664"/>
            <a:ext cx="2373312" cy="645818"/>
          </a:xfrm>
          <a:prstGeom prst="roundRect">
            <a:avLst/>
          </a:prstGeom>
          <a:gradFill>
            <a:gsLst>
              <a:gs pos="0">
                <a:srgbClr val="FF9900"/>
              </a:gs>
              <a:gs pos="80000">
                <a:srgbClr val="FF9900"/>
              </a:gs>
              <a:gs pos="100000">
                <a:srgbClr val="FF9900"/>
              </a:gs>
            </a:gsLst>
          </a:gradFill>
          <a:ln>
            <a:noFill/>
          </a:ln>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最後に・・・</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68344" y="6329916"/>
            <a:ext cx="1279663" cy="365125"/>
          </a:xfrm>
        </p:spPr>
        <p:txBody>
          <a:bodyPr/>
          <a:lstStyle/>
          <a:p>
            <a:fld id="{EB8AAA5C-58CE-4220-AF0F-2B5E9367FF6B}" type="slidenum">
              <a:rPr kumimoji="1" lang="ja-JP" altLang="en-US" sz="1200" smtClean="0">
                <a:solidFill>
                  <a:schemeClr val="tx1"/>
                </a:solidFill>
              </a:rPr>
              <a:pPr/>
              <a:t>26</a:t>
            </a:fld>
            <a:endParaRPr kumimoji="1" lang="ja-JP" altLang="en-US" sz="1200" dirty="0">
              <a:solidFill>
                <a:schemeClr val="tx1"/>
              </a:solidFill>
            </a:endParaRPr>
          </a:p>
        </p:txBody>
      </p:sp>
    </p:spTree>
    <p:extLst>
      <p:ext uri="{BB962C8B-B14F-4D97-AF65-F5344CB8AC3E}">
        <p14:creationId xmlns:p14="http://schemas.microsoft.com/office/powerpoint/2010/main" val="247844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5632" y="379586"/>
            <a:ext cx="3960440" cy="646986"/>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参考文献・サイト</a:t>
            </a:r>
            <a:endParaRPr lang="en-US" altLang="ja-JP"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 name="正方形/長方形 1"/>
          <p:cNvSpPr/>
          <p:nvPr/>
        </p:nvSpPr>
        <p:spPr>
          <a:xfrm>
            <a:off x="353903" y="2944252"/>
            <a:ext cx="8606576" cy="615553"/>
          </a:xfrm>
          <a:prstGeom prst="rect">
            <a:avLst/>
          </a:prstGeom>
        </p:spPr>
        <p:txBody>
          <a:bodyPr wrap="square">
            <a:spAutoFit/>
          </a:bodyPr>
          <a:lstStyle/>
          <a:p>
            <a:r>
              <a:rPr lang="ja-JP" altLang="en-US" b="1" dirty="0" smtClean="0">
                <a:latin typeface="UD デジタル 教科書体 NK-B" panose="02020700000000000000" pitchFamily="18" charset="-128"/>
                <a:ea typeface="UD デジタル 教科書体 NK-B" panose="02020700000000000000" pitchFamily="18" charset="-128"/>
              </a:rPr>
              <a:t>○厚生労働省 「</a:t>
            </a:r>
            <a:r>
              <a:rPr lang="ja-JP" altLang="en-US" b="1" dirty="0">
                <a:latin typeface="UD デジタル 教科書体 NK-B" panose="02020700000000000000" pitchFamily="18" charset="-128"/>
                <a:ea typeface="UD デジタル 教科書体 NK-B" panose="02020700000000000000" pitchFamily="18" charset="-128"/>
              </a:rPr>
              <a:t>体罰等によらない子育てのために　～みんなで育児を支える社会に～</a:t>
            </a:r>
            <a:r>
              <a:rPr lang="ja-JP" altLang="en-US" b="1" dirty="0" smtClean="0">
                <a:latin typeface="UD デジタル 教科書体 NK-B" panose="02020700000000000000" pitchFamily="18" charset="-128"/>
                <a:ea typeface="UD デジタル 教科書体 NK-B" panose="02020700000000000000" pitchFamily="18" charset="-128"/>
              </a:rPr>
              <a:t>」</a:t>
            </a:r>
            <a:r>
              <a:rPr lang="ja-JP" altLang="en-US" dirty="0" smtClean="0">
                <a:latin typeface="UD デジタル 教科書体 NK-B" panose="02020700000000000000" pitchFamily="18" charset="-128"/>
                <a:ea typeface="UD デジタル 教科書体 NK-B" panose="02020700000000000000" pitchFamily="18" charset="-128"/>
              </a:rPr>
              <a:t>　</a:t>
            </a:r>
            <a:r>
              <a:rPr lang="ja-JP" altLang="en-US" sz="1600" dirty="0" smtClean="0">
                <a:latin typeface="ＭＳ Ｐゴシック" panose="020B0600070205080204" pitchFamily="50" charset="-128"/>
                <a:ea typeface="ＭＳ Ｐゴシック" panose="020B0600070205080204" pitchFamily="50" charset="-128"/>
              </a:rPr>
              <a:t>　</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https</a:t>
            </a:r>
            <a:r>
              <a:rPr lang="en-US" altLang="ja-JP" sz="1600" dirty="0">
                <a:latin typeface="ＭＳ Ｐゴシック" panose="020B0600070205080204" pitchFamily="50" charset="-128"/>
                <a:ea typeface="ＭＳ Ｐゴシック" panose="020B0600070205080204" pitchFamily="50" charset="-128"/>
              </a:rPr>
              <a:t>://www.mhlw.go.jp/stf/seisakunitsuite/bunya/kodomo/taibatu.html</a:t>
            </a:r>
            <a:endParaRPr lang="ja-JP" altLang="en-US" sz="1600" dirty="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62134" y="5128822"/>
            <a:ext cx="8257992" cy="615553"/>
          </a:xfrm>
          <a:prstGeom prst="rect">
            <a:avLst/>
          </a:prstGeom>
        </p:spPr>
        <p:txBody>
          <a:bodyPr wrap="square">
            <a:spAutoFit/>
          </a:bodyPr>
          <a:lstStyle/>
          <a:p>
            <a:r>
              <a:rPr lang="ja-JP" altLang="en-US" b="1" dirty="0" smtClean="0">
                <a:latin typeface="UD デジタル 教科書体 NK-B" panose="02020700000000000000" pitchFamily="18" charset="-128"/>
                <a:ea typeface="UD デジタル 教科書体 NK-B" panose="02020700000000000000" pitchFamily="18" charset="-128"/>
              </a:rPr>
              <a:t>○</a:t>
            </a:r>
            <a:r>
              <a:rPr lang="zh-TW" altLang="en-US" b="1" dirty="0" smtClean="0">
                <a:latin typeface="UD デジタル 教科書体 NK-B" panose="02020700000000000000" pitchFamily="18" charset="-128"/>
                <a:ea typeface="UD デジタル 教科書体 NK-B" panose="02020700000000000000" pitchFamily="18" charset="-128"/>
              </a:rPr>
              <a:t>認定</a:t>
            </a:r>
            <a:r>
              <a:rPr lang="zh-TW" altLang="en-US" b="1" dirty="0">
                <a:latin typeface="UD デジタル 教科書体 NK-B" panose="02020700000000000000" pitchFamily="18" charset="-128"/>
                <a:ea typeface="UD デジタル 教科書体 NK-B" panose="02020700000000000000" pitchFamily="18" charset="-128"/>
              </a:rPr>
              <a:t>特定非営利活動法人 児童虐待防止全国ネットワーク　　オレンジリボン運動</a:t>
            </a:r>
            <a:r>
              <a:rPr lang="zh-TW" altLang="en-US" dirty="0">
                <a:latin typeface="ＭＳ Ｐゴシック" panose="020B0600070205080204" pitchFamily="50" charset="-128"/>
                <a:ea typeface="ＭＳ Ｐゴシック" panose="020B0600070205080204" pitchFamily="50" charset="-128"/>
              </a:rPr>
              <a:t>　　</a:t>
            </a:r>
          </a:p>
          <a:p>
            <a:r>
              <a:rPr lang="ja-JP" altLang="en-US" sz="1600" dirty="0" smtClean="0">
                <a:latin typeface="ＭＳ Ｐゴシック" panose="020B0600070205080204" pitchFamily="50" charset="-128"/>
                <a:ea typeface="ＭＳ Ｐゴシック" panose="020B0600070205080204" pitchFamily="50" charset="-128"/>
              </a:rPr>
              <a:t>　 </a:t>
            </a:r>
            <a:r>
              <a:rPr lang="en-US" altLang="zh-TW" sz="1600" dirty="0" smtClean="0">
                <a:latin typeface="ＭＳ Ｐゴシック" panose="020B0600070205080204" pitchFamily="50" charset="-128"/>
                <a:ea typeface="ＭＳ Ｐゴシック" panose="020B0600070205080204" pitchFamily="50" charset="-128"/>
              </a:rPr>
              <a:t>http</a:t>
            </a:r>
            <a:r>
              <a:rPr lang="en-US" altLang="zh-TW" sz="1600" dirty="0">
                <a:latin typeface="ＭＳ Ｐゴシック" panose="020B0600070205080204" pitchFamily="50" charset="-128"/>
                <a:ea typeface="ＭＳ Ｐゴシック" panose="020B0600070205080204" pitchFamily="50" charset="-128"/>
              </a:rPr>
              <a:t>://www.orangeribbon.jp/about/child/abuse.php</a:t>
            </a:r>
          </a:p>
        </p:txBody>
      </p:sp>
      <p:sp>
        <p:nvSpPr>
          <p:cNvPr id="5" name="正方形/長方形 4"/>
          <p:cNvSpPr/>
          <p:nvPr/>
        </p:nvSpPr>
        <p:spPr>
          <a:xfrm>
            <a:off x="362134" y="4400632"/>
            <a:ext cx="8474016" cy="615553"/>
          </a:xfrm>
          <a:prstGeom prst="rect">
            <a:avLst/>
          </a:prstGeom>
        </p:spPr>
        <p:txBody>
          <a:bodyPr wrap="square">
            <a:spAutoFit/>
          </a:bodyPr>
          <a:lstStyle/>
          <a:p>
            <a:r>
              <a:rPr lang="ja-JP" altLang="en-US" b="1" dirty="0" smtClean="0">
                <a:latin typeface="UD デジタル 教科書体 NK-B" panose="02020700000000000000" pitchFamily="18" charset="-128"/>
                <a:ea typeface="UD デジタル 教科書体 NK-B" panose="02020700000000000000" pitchFamily="18" charset="-128"/>
              </a:rPr>
              <a:t>○厚生労働省 「愛の鞭ゼロ作戦」 健やか親子</a:t>
            </a:r>
            <a:r>
              <a:rPr lang="en-US" altLang="ja-JP" b="1" dirty="0" smtClean="0">
                <a:latin typeface="UD デジタル 教科書体 NK-B" panose="02020700000000000000" pitchFamily="18" charset="-128"/>
                <a:ea typeface="UD デジタル 教科書体 NK-B" panose="02020700000000000000" pitchFamily="18" charset="-128"/>
              </a:rPr>
              <a:t>21 </a:t>
            </a:r>
            <a:r>
              <a:rPr lang="ja-JP" altLang="en-US" b="1" dirty="0" smtClean="0">
                <a:latin typeface="UD デジタル 教科書体 NK-B" panose="02020700000000000000" pitchFamily="18" charset="-128"/>
                <a:ea typeface="UD デジタル 教科書体 NK-B" panose="02020700000000000000" pitchFamily="18" charset="-128"/>
              </a:rPr>
              <a:t>ホームページ</a:t>
            </a:r>
            <a:r>
              <a:rPr lang="ja-JP" altLang="en-US" dirty="0" smtClean="0">
                <a:latin typeface="UD デジタル 教科書体 NK-B" panose="02020700000000000000" pitchFamily="18" charset="-128"/>
                <a:ea typeface="UD デジタル 教科書体 NK-B" panose="02020700000000000000" pitchFamily="18" charset="-128"/>
              </a:rPr>
              <a:t>　　</a:t>
            </a:r>
            <a:endParaRPr lang="en-US" altLang="ja-JP" dirty="0" smtClean="0">
              <a:latin typeface="UD デジタル 教科書体 NK-B" panose="02020700000000000000" pitchFamily="18" charset="-128"/>
              <a:ea typeface="UD デジタル 教科書体 NK-B" panose="02020700000000000000" pitchFamily="18" charset="-128"/>
            </a:endParaRPr>
          </a:p>
          <a:p>
            <a:r>
              <a:rPr lang="ja-JP" altLang="en-US" sz="1600" dirty="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a:t>
            </a:r>
            <a:r>
              <a:rPr lang="en-US" altLang="ja-JP" sz="1600" dirty="0">
                <a:latin typeface="ＭＳ Ｐゴシック" panose="020B0600070205080204" pitchFamily="50" charset="-128"/>
                <a:ea typeface="ＭＳ Ｐゴシック" panose="020B0600070205080204" pitchFamily="50" charset="-128"/>
              </a:rPr>
              <a:t>://sukoyaka21.jp/ainomuchizero</a:t>
            </a:r>
            <a:endParaRPr lang="ja-JP" altLang="en-US" sz="16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362134" y="2216062"/>
            <a:ext cx="8251490" cy="615553"/>
          </a:xfrm>
          <a:prstGeom prst="rect">
            <a:avLst/>
          </a:prstGeom>
        </p:spPr>
        <p:txBody>
          <a:bodyPr wrap="square">
            <a:spAutoFit/>
          </a:bodyPr>
          <a:lstStyle/>
          <a:p>
            <a:r>
              <a:rPr lang="ja-JP" altLang="en-US" b="1" dirty="0">
                <a:latin typeface="UD デジタル 教科書体 NK-B" panose="02020700000000000000" pitchFamily="18" charset="-128"/>
                <a:ea typeface="UD デジタル 教科書体 NK-B" panose="02020700000000000000" pitchFamily="18" charset="-128"/>
              </a:rPr>
              <a:t>○</a:t>
            </a:r>
            <a:r>
              <a:rPr lang="ja-JP" altLang="en-US" b="1" dirty="0" smtClean="0">
                <a:latin typeface="UD デジタル 教科書体 NK-B" panose="02020700000000000000" pitchFamily="18" charset="-128"/>
                <a:ea typeface="UD デジタル 教科書体 NK-B" panose="02020700000000000000" pitchFamily="18" charset="-128"/>
              </a:rPr>
              <a:t>文部科学省 「</a:t>
            </a:r>
            <a:r>
              <a:rPr lang="ja-JP" altLang="en-US" b="1" dirty="0">
                <a:latin typeface="UD デジタル 教科書体 NK-B" panose="02020700000000000000" pitchFamily="18" charset="-128"/>
                <a:ea typeface="UD デジタル 教科書体 NK-B" panose="02020700000000000000" pitchFamily="18" charset="-128"/>
              </a:rPr>
              <a:t>児童虐待への対応のポイント　～見守り・気づき・つなぐために～</a:t>
            </a:r>
            <a:r>
              <a:rPr lang="ja-JP" altLang="en-US" b="1" dirty="0" smtClean="0">
                <a:latin typeface="UD デジタル 教科書体 NK-B" panose="02020700000000000000" pitchFamily="18" charset="-128"/>
                <a:ea typeface="UD デジタル 教科書体 NK-B" panose="02020700000000000000" pitchFamily="18" charset="-128"/>
              </a:rPr>
              <a:t>」</a:t>
            </a:r>
            <a:endParaRPr lang="ja-JP" altLang="en-US" b="1" dirty="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https</a:t>
            </a:r>
            <a:r>
              <a:rPr lang="en-US" altLang="ja-JP" sz="1600" dirty="0">
                <a:latin typeface="ＭＳ Ｐゴシック" panose="020B0600070205080204" pitchFamily="50" charset="-128"/>
                <a:ea typeface="ＭＳ Ｐゴシック" panose="020B0600070205080204" pitchFamily="50" charset="-128"/>
              </a:rPr>
              <a:t>://www.mext.go.jp/content/20200327_mxt_chisui01-100014278_1.pdf</a:t>
            </a:r>
          </a:p>
        </p:txBody>
      </p:sp>
      <p:sp>
        <p:nvSpPr>
          <p:cNvPr id="6" name="正方形/長方形 5"/>
          <p:cNvSpPr/>
          <p:nvPr/>
        </p:nvSpPr>
        <p:spPr>
          <a:xfrm>
            <a:off x="353903" y="1206025"/>
            <a:ext cx="8482247" cy="892552"/>
          </a:xfrm>
          <a:prstGeom prst="rect">
            <a:avLst/>
          </a:prstGeom>
        </p:spPr>
        <p:txBody>
          <a:bodyPr wrap="square">
            <a:spAutoFit/>
          </a:bodyPr>
          <a:lstStyle/>
          <a:p>
            <a:r>
              <a:rPr lang="ja-JP" altLang="en-US" b="1" dirty="0" smtClean="0">
                <a:latin typeface="UD デジタル 教科書体 NK-B" panose="02020700000000000000" pitchFamily="18" charset="-128"/>
                <a:ea typeface="UD デジタル 教科書体 NK-B" panose="02020700000000000000" pitchFamily="18" charset="-128"/>
              </a:rPr>
              <a:t>○茨城県教育委員会　 家庭教育応援ナビ すくすく育ていばらきっ子</a:t>
            </a:r>
            <a:endParaRPr lang="en-US" altLang="ja-JP" b="1" dirty="0" smtClean="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lang="ja-JP" altLang="en-US" b="1" dirty="0" smtClean="0">
                <a:latin typeface="UD デジタル 教科書体 NK-B" panose="02020700000000000000" pitchFamily="18" charset="-128"/>
                <a:ea typeface="UD デジタル 教科書体 NK-B" panose="02020700000000000000" pitchFamily="18" charset="-128"/>
              </a:rPr>
              <a:t>「子育てアドバイスブック クローバー」</a:t>
            </a:r>
            <a:endParaRPr lang="en-US" altLang="ja-JP" b="1" dirty="0" smtClean="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https</a:t>
            </a:r>
            <a:r>
              <a:rPr lang="en-US" altLang="ja-JP" sz="1600" dirty="0">
                <a:latin typeface="ＭＳ Ｐゴシック" panose="020B0600070205080204" pitchFamily="50" charset="-128"/>
                <a:ea typeface="ＭＳ Ｐゴシック" panose="020B0600070205080204" pitchFamily="50" charset="-128"/>
              </a:rPr>
              <a:t>://www.edu.pref.ibaraki.jp/katei/</a:t>
            </a:r>
            <a:endParaRPr lang="ja-JP" altLang="en-US" sz="16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55632" y="3672442"/>
            <a:ext cx="8788368" cy="615553"/>
          </a:xfrm>
          <a:prstGeom prst="rect">
            <a:avLst/>
          </a:prstGeom>
        </p:spPr>
        <p:txBody>
          <a:bodyPr wrap="square">
            <a:spAutoFit/>
          </a:bodyPr>
          <a:lstStyle/>
          <a:p>
            <a:r>
              <a:rPr lang="ja-JP" altLang="en-US" b="1" dirty="0" smtClean="0">
                <a:latin typeface="ＭＳ Ｐゴシック" panose="020B0600070205080204" pitchFamily="50" charset="-128"/>
                <a:ea typeface="ＭＳ Ｐゴシック" panose="020B0600070205080204" pitchFamily="50" charset="-128"/>
              </a:rPr>
              <a:t>○</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厚生</a:t>
            </a:r>
            <a:r>
              <a:rPr lang="ja-JP" altLang="en-US" b="1" dirty="0" smtClean="0">
                <a:solidFill>
                  <a:prstClr val="black"/>
                </a:solidFill>
                <a:latin typeface="UD デジタル 教科書体 NK-B" panose="02020700000000000000" pitchFamily="18" charset="-128"/>
                <a:ea typeface="UD デジタル 教科書体 NK-B" panose="02020700000000000000" pitchFamily="18" charset="-128"/>
              </a:rPr>
              <a:t>労働省 </a:t>
            </a:r>
            <a:r>
              <a:rPr lang="ja-JP" altLang="en-US" b="1" dirty="0" smtClean="0">
                <a:latin typeface="UD デジタル 教科書体 NK-B" panose="02020700000000000000" pitchFamily="18" charset="-128"/>
                <a:ea typeface="UD デジタル 教科書体 NK-B" panose="02020700000000000000" pitchFamily="18" charset="-128"/>
              </a:rPr>
              <a:t>「</a:t>
            </a:r>
            <a:r>
              <a:rPr lang="ja-JP" altLang="en-US" b="1" dirty="0">
                <a:latin typeface="UD デジタル 教科書体 NK-B" panose="02020700000000000000" pitchFamily="18" charset="-128"/>
                <a:ea typeface="UD デジタル 教科書体 NK-B" panose="02020700000000000000" pitchFamily="18" charset="-128"/>
              </a:rPr>
              <a:t>子ども虐待対応の</a:t>
            </a:r>
            <a:r>
              <a:rPr lang="ja-JP" altLang="en-US" b="1" dirty="0" smtClean="0">
                <a:latin typeface="UD デジタル 教科書体 NK-B" panose="02020700000000000000" pitchFamily="18" charset="-128"/>
                <a:ea typeface="UD デジタル 教科書体 NK-B" panose="02020700000000000000" pitchFamily="18" charset="-128"/>
              </a:rPr>
              <a:t>手引き」</a:t>
            </a:r>
            <a:endParaRPr lang="en-US" altLang="ja-JP" b="1" dirty="0" smtClean="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https</a:t>
            </a:r>
            <a:r>
              <a:rPr lang="en-US" altLang="ja-JP" sz="1600" dirty="0">
                <a:latin typeface="ＭＳ Ｐゴシック" panose="020B0600070205080204" pitchFamily="50" charset="-128"/>
                <a:ea typeface="ＭＳ Ｐゴシック" panose="020B0600070205080204" pitchFamily="50" charset="-128"/>
              </a:rPr>
              <a:t>://</a:t>
            </a:r>
            <a:r>
              <a:rPr lang="en-US" altLang="ja-JP" sz="1600" dirty="0" smtClean="0">
                <a:latin typeface="ＭＳ Ｐゴシック" panose="020B0600070205080204" pitchFamily="50" charset="-128"/>
                <a:ea typeface="ＭＳ Ｐゴシック" panose="020B0600070205080204" pitchFamily="50" charset="-128"/>
              </a:rPr>
              <a:t>www.mhlw.go.jp/seisakunitsuite/bunya/kodomo/kodomo_kosodate/dv/130823-01.html</a:t>
            </a:r>
            <a:r>
              <a:rPr lang="ja-JP" altLang="en-US" sz="1600" dirty="0" smtClean="0">
                <a:latin typeface="ＭＳ Ｐゴシック" panose="020B0600070205080204" pitchFamily="50" charset="-128"/>
                <a:ea typeface="ＭＳ Ｐゴシック" panose="020B0600070205080204" pitchFamily="50" charset="-128"/>
              </a:rPr>
              <a:t>　</a:t>
            </a:r>
            <a:endParaRPr lang="en-US" altLang="ja-JP" sz="1600" dirty="0">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62134" y="5857012"/>
            <a:ext cx="8146080" cy="615553"/>
          </a:xfrm>
          <a:prstGeom prst="rect">
            <a:avLst/>
          </a:prstGeom>
        </p:spPr>
        <p:txBody>
          <a:bodyPr wrap="square">
            <a:spAutoFit/>
          </a:bodyPr>
          <a:lstStyle/>
          <a:p>
            <a:r>
              <a:rPr lang="ja-JP" altLang="en-US" b="1" dirty="0" smtClean="0">
                <a:latin typeface="UD デジタル 教科書体 NK-B" panose="02020700000000000000" pitchFamily="18" charset="-128"/>
                <a:ea typeface="UD デジタル 教科書体 NK-B" panose="02020700000000000000" pitchFamily="18" charset="-128"/>
              </a:rPr>
              <a:t>○認定</a:t>
            </a:r>
            <a:r>
              <a:rPr lang="ja-JP" altLang="en-US" b="1" dirty="0">
                <a:latin typeface="UD デジタル 教科書体 NK-B" panose="02020700000000000000" pitchFamily="18" charset="-128"/>
                <a:ea typeface="UD デジタル 教科書体 NK-B" panose="02020700000000000000" pitchFamily="18" charset="-128"/>
              </a:rPr>
              <a:t>特定非営利活動法人　いばらき子どもの虐待防止ネットワーク </a:t>
            </a:r>
            <a:r>
              <a:rPr lang="ja-JP" altLang="en-US" b="1" dirty="0" smtClean="0">
                <a:latin typeface="UD デジタル 教科書体 NK-B" panose="02020700000000000000" pitchFamily="18" charset="-128"/>
                <a:ea typeface="UD デジタル 教科書体 NK-B" panose="02020700000000000000" pitchFamily="18" charset="-128"/>
              </a:rPr>
              <a:t>あい</a:t>
            </a:r>
            <a:endParaRPr lang="en-US" altLang="ja-JP" b="1" dirty="0" smtClean="0">
              <a:latin typeface="UD デジタル 教科書体 NK-B" panose="02020700000000000000" pitchFamily="18" charset="-128"/>
              <a:ea typeface="UD デジタル 教科書体 NK-B" panose="02020700000000000000" pitchFamily="18"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http</a:t>
            </a:r>
            <a:r>
              <a:rPr lang="en-US" altLang="ja-JP" sz="1600" dirty="0">
                <a:latin typeface="ＭＳ Ｐゴシック" panose="020B0600070205080204" pitchFamily="50" charset="-128"/>
                <a:ea typeface="ＭＳ Ｐゴシック" panose="020B0600070205080204" pitchFamily="50" charset="-128"/>
              </a:rPr>
              <a:t>://network-i.jp/</a:t>
            </a:r>
            <a:endParaRPr lang="ja-JP" altLang="en-US" sz="1600" dirty="0">
              <a:latin typeface="ＭＳ Ｐゴシック" panose="020B0600070205080204" pitchFamily="50" charset="-128"/>
              <a:ea typeface="ＭＳ Ｐゴシック" panose="020B0600070205080204" pitchFamily="50" charset="-128"/>
            </a:endParaRPr>
          </a:p>
        </p:txBody>
      </p:sp>
      <p:sp>
        <p:nvSpPr>
          <p:cNvPr id="11" name="スライド番号プレースホルダー 10"/>
          <p:cNvSpPr>
            <a:spLocks noGrp="1"/>
          </p:cNvSpPr>
          <p:nvPr>
            <p:ph type="sldNum" sz="quarter" idx="12"/>
          </p:nvPr>
        </p:nvSpPr>
        <p:spPr>
          <a:xfrm>
            <a:off x="7680816" y="6290002"/>
            <a:ext cx="1279663" cy="365125"/>
          </a:xfrm>
        </p:spPr>
        <p:txBody>
          <a:bodyPr/>
          <a:lstStyle/>
          <a:p>
            <a:fld id="{EB8AAA5C-58CE-4220-AF0F-2B5E9367FF6B}" type="slidenum">
              <a:rPr kumimoji="1" lang="ja-JP" altLang="en-US" sz="1200" smtClean="0">
                <a:solidFill>
                  <a:schemeClr val="tx1"/>
                </a:solidFill>
              </a:rPr>
              <a:pPr/>
              <a:t>27</a:t>
            </a:fld>
            <a:endParaRPr kumimoji="1" lang="ja-JP" altLang="en-US" sz="1200" dirty="0">
              <a:solidFill>
                <a:schemeClr val="tx1"/>
              </a:solidFill>
            </a:endParaRPr>
          </a:p>
        </p:txBody>
      </p:sp>
    </p:spTree>
    <p:extLst>
      <p:ext uri="{BB962C8B-B14F-4D97-AF65-F5344CB8AC3E}">
        <p14:creationId xmlns:p14="http://schemas.microsoft.com/office/powerpoint/2010/main" val="215996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08" y="4221088"/>
            <a:ext cx="1440160" cy="205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570712" y="2852936"/>
            <a:ext cx="8064896" cy="830997"/>
          </a:xfrm>
          <a:prstGeom prst="rect">
            <a:avLst/>
          </a:prstGeom>
        </p:spPr>
        <p:txBody>
          <a:bodyPr wrap="square">
            <a:spAutoFit/>
          </a:bodyPr>
          <a:lstStyle/>
          <a:p>
            <a:pPr algn="ctr">
              <a:spcAft>
                <a:spcPts val="0"/>
              </a:spcAft>
            </a:pPr>
            <a:r>
              <a:rPr lang="ja-JP" altLang="en-US" sz="4800" kern="100" spc="-1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ご清聴 ありがとうございました。</a:t>
            </a:r>
            <a:endParaRPr lang="ja-JP" altLang="ja-JP" sz="4800" kern="100" spc="-1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668344" y="6271485"/>
            <a:ext cx="1279663" cy="365125"/>
          </a:xfrm>
        </p:spPr>
        <p:txBody>
          <a:bodyPr/>
          <a:lstStyle/>
          <a:p>
            <a:fld id="{EB8AAA5C-58CE-4220-AF0F-2B5E9367FF6B}" type="slidenum">
              <a:rPr kumimoji="1" lang="ja-JP" altLang="en-US" smtClean="0"/>
              <a:pPr/>
              <a:t>28</a:t>
            </a:fld>
            <a:endParaRPr kumimoji="1" lang="ja-JP" altLang="en-US" dirty="0"/>
          </a:p>
        </p:txBody>
      </p:sp>
    </p:spTree>
    <p:extLst>
      <p:ext uri="{BB962C8B-B14F-4D97-AF65-F5344CB8AC3E}">
        <p14:creationId xmlns:p14="http://schemas.microsoft.com/office/powerpoint/2010/main" val="316305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341192"/>
            <a:ext cx="6984776" cy="707886"/>
          </a:xfrm>
          <a:prstGeom prst="rect">
            <a:avLst/>
          </a:prstGeom>
          <a:noFill/>
        </p:spPr>
        <p:txBody>
          <a:bodyPr wrap="square" rtlCol="0">
            <a:spAutoFi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 こんなことしていませんか？</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67544" y="2205001"/>
            <a:ext cx="8352928" cy="523220"/>
          </a:xfrm>
          <a:prstGeom prst="rect">
            <a:avLst/>
          </a:prstGeom>
          <a:noFill/>
        </p:spPr>
        <p:txBody>
          <a:bodyPr wrap="square" rtlCol="0">
            <a:spAutoFit/>
          </a:bodyPr>
          <a:lstStyle/>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800" spc="-150" dirty="0">
                <a:solidFill>
                  <a:srgbClr val="000000"/>
                </a:solidFill>
                <a:latin typeface="UD デジタル 教科書体 NK-B" panose="02020700000000000000" pitchFamily="18" charset="-128"/>
                <a:ea typeface="UD デジタル 教科書体 NK-B" panose="02020700000000000000" pitchFamily="18" charset="-128"/>
              </a:rPr>
              <a:t>大切なものにいたずらをしたので、長時間正座</a:t>
            </a:r>
            <a:r>
              <a:rPr lang="ja-JP" altLang="en-US" sz="2800" spc="-150" dirty="0" smtClean="0">
                <a:solidFill>
                  <a:srgbClr val="000000"/>
                </a:solidFill>
                <a:latin typeface="UD デジタル 教科書体 NK-B" panose="02020700000000000000" pitchFamily="18" charset="-128"/>
                <a:ea typeface="UD デジタル 教科書体 NK-B" panose="02020700000000000000" pitchFamily="18" charset="-128"/>
              </a:rPr>
              <a:t>をさせた。</a:t>
            </a:r>
            <a:endParaRPr kumimoji="1" lang="ja-JP" altLang="en-US" sz="2800" spc="-15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67544" y="2789458"/>
            <a:ext cx="8106846" cy="954107"/>
          </a:xfrm>
          <a:prstGeom prst="rect">
            <a:avLst/>
          </a:prstGeom>
          <a:noFill/>
        </p:spPr>
        <p:txBody>
          <a:bodyPr wrap="square" rtlCol="0">
            <a:spAutoFit/>
          </a:bodyPr>
          <a:lstStyle/>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友達を殴ってケガをさせたので、同じように</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子ども</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を</a:t>
            </a:r>
            <a:endParaRPr lang="en-US" altLang="ja-JP" sz="2800" dirty="0" smtClean="0">
              <a:solidFill>
                <a:srgbClr val="00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殴った。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2483768" y="5731811"/>
            <a:ext cx="6480720" cy="707886"/>
          </a:xfrm>
          <a:prstGeom prst="rect">
            <a:avLst/>
          </a:prstGeom>
          <a:noFill/>
        </p:spPr>
        <p:txBody>
          <a:bodyPr wrap="square" rtlCol="0">
            <a:spAutoFit/>
          </a:bodyPr>
          <a:lstStyle/>
          <a:p>
            <a:r>
              <a:rPr lang="ja-JP" altLang="en-US" sz="40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0000"/>
                </a:solidFill>
                <a:latin typeface="UD デジタル 教科書体 NK-B" panose="02020700000000000000" pitchFamily="18" charset="-128"/>
                <a:ea typeface="UD デジタル 教科書体 NK-B" panose="02020700000000000000" pitchFamily="18" charset="-128"/>
              </a:rPr>
              <a:t>これらは</a:t>
            </a:r>
            <a:r>
              <a:rPr lang="ja-JP" altLang="en-US" sz="4000" dirty="0" smtClean="0">
                <a:solidFill>
                  <a:srgbClr val="000000"/>
                </a:solidFill>
                <a:latin typeface="UD デジタル 教科書体 NK-B" panose="02020700000000000000" pitchFamily="18" charset="-128"/>
                <a:ea typeface="UD デジタル 教科書体 NK-B" panose="02020700000000000000" pitchFamily="18" charset="-128"/>
              </a:rPr>
              <a:t>全て「体罰」です</a:t>
            </a:r>
            <a:r>
              <a:rPr lang="ja-JP" altLang="en-US" sz="4000" dirty="0">
                <a:solidFill>
                  <a:srgbClr val="0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467544" y="4978831"/>
            <a:ext cx="7920880" cy="523220"/>
          </a:xfrm>
          <a:prstGeom prst="rect">
            <a:avLst/>
          </a:prstGeom>
          <a:noFill/>
        </p:spPr>
        <p:txBody>
          <a:bodyPr wrap="square" rtlCol="0">
            <a:spAutoFit/>
          </a:bodyPr>
          <a:lstStyle/>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掃除をしないので、雑巾を顔に</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押しつけた。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467544" y="4389259"/>
            <a:ext cx="7920880" cy="523220"/>
          </a:xfrm>
          <a:prstGeom prst="rect">
            <a:avLst/>
          </a:prstGeom>
          <a:noFill/>
        </p:spPr>
        <p:txBody>
          <a:bodyPr wrap="square" rtlCol="0">
            <a:spAutoFit/>
          </a:bodyPr>
          <a:lstStyle/>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宿題をしなかったので、夕ご飯を</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与えなかった。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467544" y="3804802"/>
            <a:ext cx="7920880" cy="523220"/>
          </a:xfrm>
          <a:prstGeom prst="rect">
            <a:avLst/>
          </a:prstGeom>
          <a:noFill/>
        </p:spPr>
        <p:txBody>
          <a:bodyPr wrap="square" rtlCol="0">
            <a:spAutoFit/>
          </a:bodyPr>
          <a:lstStyle/>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他人のものを取ったので、お尻を</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叩いた。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467544" y="1189657"/>
            <a:ext cx="7920880" cy="954107"/>
          </a:xfrm>
          <a:prstGeom prst="rect">
            <a:avLst/>
          </a:prstGeom>
          <a:noFill/>
        </p:spPr>
        <p:txBody>
          <a:bodyPr wrap="square" rtlCol="0">
            <a:spAutoFit/>
          </a:bodyPr>
          <a:lstStyle/>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・言葉で３回注意したけど言うことを聞かないので</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　</a:t>
            </a:r>
            <a:endParaRPr lang="en-US" altLang="ja-JP" sz="2800" dirty="0" smtClean="0">
              <a:solidFill>
                <a:srgbClr val="00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頬</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を</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叩いた。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275856" y="643969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7676484" y="6316268"/>
            <a:ext cx="1279663" cy="365125"/>
          </a:xfrm>
        </p:spPr>
        <p:txBody>
          <a:bodyPr/>
          <a:lstStyle/>
          <a:p>
            <a:fld id="{EB8AAA5C-58CE-4220-AF0F-2B5E9367FF6B}" type="slidenum">
              <a:rPr kumimoji="1" lang="ja-JP" altLang="en-US" smtClean="0">
                <a:solidFill>
                  <a:schemeClr val="tx1"/>
                </a:solidFill>
              </a:rPr>
              <a:pPr/>
              <a:t>3</a:t>
            </a:fld>
            <a:endParaRPr kumimoji="1" lang="ja-JP" altLang="en-US" dirty="0">
              <a:solidFill>
                <a:schemeClr val="tx1"/>
              </a:solidFill>
            </a:endParaRPr>
          </a:p>
        </p:txBody>
      </p:sp>
    </p:spTree>
    <p:extLst>
      <p:ext uri="{BB962C8B-B14F-4D97-AF65-F5344CB8AC3E}">
        <p14:creationId xmlns:p14="http://schemas.microsoft.com/office/powerpoint/2010/main" val="34835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7602" y="778447"/>
            <a:ext cx="8178854" cy="3677603"/>
          </a:xfrm>
          <a:prstGeom prst="roundRect">
            <a:avLst/>
          </a:prstGeom>
          <a:gradFill flip="none" rotWithShape="1">
            <a:gsLst>
              <a:gs pos="0">
                <a:srgbClr val="FFC000"/>
              </a:gs>
              <a:gs pos="50000">
                <a:srgbClr val="FFFFCC"/>
              </a:gs>
              <a:gs pos="95000">
                <a:srgbClr val="FFE000"/>
              </a:gs>
              <a:gs pos="92000">
                <a:srgbClr val="FFFF00"/>
              </a:gs>
              <a:gs pos="8000">
                <a:srgbClr val="FFFF00"/>
              </a:gs>
              <a:gs pos="100000">
                <a:srgbClr val="FFC000"/>
              </a:gs>
            </a:gsLst>
            <a:lin ang="5400000" scaled="1"/>
            <a:tileRect/>
          </a:gradFill>
        </p:spPr>
        <p:txBody>
          <a:bodyPr wrap="square">
            <a:spAutoFit/>
          </a:bodyPr>
          <a:lstStyle/>
          <a:p>
            <a:pPr>
              <a:lnSpc>
                <a:spcPct val="150000"/>
              </a:lnSpc>
              <a:defRPr/>
            </a:pP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たとえ しつけ</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のためだ</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と 親</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が思っても</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、身体に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何らか</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 苦痛を引き起こし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又</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は 不快感を 意図的に もたらす 行為（罰）で</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ある場合は</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どんな</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軽いもの</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であって</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も </a:t>
            </a:r>
            <a:r>
              <a:rPr lang="ja-JP" altLang="en-US" sz="2800" b="1" u="sng"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体罰</a:t>
            </a:r>
            <a:r>
              <a:rPr lang="ja-JP" altLang="en-US" sz="2800" b="1"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に該当</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2800" b="1" dirty="0" smtClean="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法律</a:t>
            </a:r>
            <a:r>
              <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で禁止</a:t>
            </a:r>
            <a:r>
              <a:rPr lang="ja-JP" altLang="en-US"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されます。</a:t>
            </a:r>
            <a:endParaRPr lang="en-US" altLang="ja-JP" sz="2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トライプ矢印 2"/>
          <p:cNvSpPr/>
          <p:nvPr/>
        </p:nvSpPr>
        <p:spPr>
          <a:xfrm>
            <a:off x="690409" y="4779543"/>
            <a:ext cx="1368152" cy="864096"/>
          </a:xfrm>
          <a:prstGeom prst="striped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39752" y="4888098"/>
            <a:ext cx="6120680" cy="646986"/>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児童</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虐待</a:t>
            </a: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の防止</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等</a:t>
            </a: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に関する</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法律</a:t>
            </a:r>
            <a:endParaRPr lang="en-US" altLang="ja-JP"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 name="テキスト ボックス 4"/>
          <p:cNvSpPr txBox="1"/>
          <p:nvPr/>
        </p:nvSpPr>
        <p:spPr>
          <a:xfrm>
            <a:off x="1907704" y="5643639"/>
            <a:ext cx="6768752" cy="523220"/>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※2019 </a:t>
            </a:r>
            <a:r>
              <a:rPr lang="ja-JP" altLang="en-US" sz="1400" dirty="0">
                <a:latin typeface="UD デジタル 教科書体 NK-R" panose="02020400000000000000" pitchFamily="18" charset="-128"/>
                <a:ea typeface="UD デジタル 教科書体 NK-R" panose="02020400000000000000" pitchFamily="18" charset="-128"/>
              </a:rPr>
              <a:t>年 ６月に成立した 児童福祉法等の</a:t>
            </a:r>
            <a:r>
              <a:rPr lang="ja-JP" altLang="en-US" sz="1400" dirty="0" smtClean="0">
                <a:latin typeface="UD デジタル 教科書体 NK-R" panose="02020400000000000000" pitchFamily="18" charset="-128"/>
                <a:ea typeface="UD デジタル 教科書体 NK-R" panose="02020400000000000000" pitchFamily="18" charset="-128"/>
              </a:rPr>
              <a:t>改正法に</a:t>
            </a:r>
            <a:r>
              <a:rPr lang="ja-JP" altLang="en-US" sz="1400" dirty="0">
                <a:latin typeface="UD デジタル 教科書体 NK-R" panose="02020400000000000000" pitchFamily="18" charset="-128"/>
                <a:ea typeface="UD デジタル 教科書体 NK-R" panose="02020400000000000000" pitchFamily="18" charset="-128"/>
              </a:rPr>
              <a:t>おいて 、 体罰が許されない</a:t>
            </a:r>
            <a:r>
              <a:rPr lang="ja-JP" altLang="en-US" sz="1400" dirty="0" smtClean="0">
                <a:latin typeface="UD デジタル 教科書体 NK-R" panose="02020400000000000000" pitchFamily="18" charset="-128"/>
                <a:ea typeface="UD デジタル 教科書体 NK-R" panose="02020400000000000000" pitchFamily="18" charset="-128"/>
              </a:rPr>
              <a:t>もの</a:t>
            </a:r>
            <a:r>
              <a:rPr lang="ja-JP" altLang="en-US" sz="1400" dirty="0">
                <a:latin typeface="UD デジタル 教科書体 NK-R" panose="02020400000000000000" pitchFamily="18" charset="-128"/>
                <a:ea typeface="UD デジタル 教科書体 NK-R" panose="02020400000000000000" pitchFamily="18" charset="-128"/>
              </a:rPr>
              <a:t>で</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　ある</a:t>
            </a:r>
            <a:r>
              <a:rPr lang="ja-JP" altLang="en-US" sz="1400" dirty="0">
                <a:latin typeface="UD デジタル 教科書体 NK-R" panose="02020400000000000000" pitchFamily="18" charset="-128"/>
                <a:ea typeface="UD デジタル 教科書体 NK-R" panose="02020400000000000000" pitchFamily="18" charset="-128"/>
              </a:rPr>
              <a:t>ことが法定化され、 </a:t>
            </a:r>
            <a:r>
              <a:rPr lang="en-US" altLang="ja-JP" sz="1400" dirty="0" smtClean="0">
                <a:latin typeface="UD デジタル 教科書体 NK-R" panose="02020400000000000000" pitchFamily="18" charset="-128"/>
                <a:ea typeface="UD デジタル 教科書体 NK-R" panose="02020400000000000000" pitchFamily="18" charset="-128"/>
              </a:rPr>
              <a:t>2020 </a:t>
            </a:r>
            <a:r>
              <a:rPr lang="ja-JP" altLang="en-US" sz="1400" dirty="0">
                <a:latin typeface="UD デジタル 教科書体 NK-R" panose="02020400000000000000" pitchFamily="18" charset="-128"/>
                <a:ea typeface="UD デジタル 教科書体 NK-R" panose="02020400000000000000" pitchFamily="18" charset="-128"/>
              </a:rPr>
              <a:t>年４月</a:t>
            </a:r>
            <a:r>
              <a:rPr lang="ja-JP" altLang="en-US" sz="1400" dirty="0" smtClean="0">
                <a:latin typeface="UD デジタル 教科書体 NK-R" panose="02020400000000000000" pitchFamily="18" charset="-128"/>
                <a:ea typeface="UD デジタル 教科書体 NK-R" panose="02020400000000000000" pitchFamily="18" charset="-128"/>
              </a:rPr>
              <a:t>１日</a:t>
            </a:r>
            <a:r>
              <a:rPr lang="ja-JP" altLang="en-US" sz="1400" dirty="0">
                <a:latin typeface="UD デジタル 教科書体 NK-R" panose="02020400000000000000" pitchFamily="18" charset="-128"/>
                <a:ea typeface="UD デジタル 教科書体 NK-R" panose="02020400000000000000" pitchFamily="18" charset="-128"/>
              </a:rPr>
              <a:t>から</a:t>
            </a:r>
            <a:r>
              <a:rPr lang="ja-JP" altLang="en-US" sz="1400" dirty="0" smtClean="0">
                <a:latin typeface="UD デジタル 教科書体 NK-R" panose="02020400000000000000" pitchFamily="18" charset="-128"/>
                <a:ea typeface="UD デジタル 教科書体 NK-R" panose="02020400000000000000" pitchFamily="18" charset="-128"/>
              </a:rPr>
              <a:t>施行。</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3377922" y="6390368"/>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5"/>
          <p:cNvSpPr>
            <a:spLocks noGrp="1"/>
          </p:cNvSpPr>
          <p:nvPr>
            <p:ph type="sldNum" sz="quarter" idx="12"/>
          </p:nvPr>
        </p:nvSpPr>
        <p:spPr>
          <a:xfrm>
            <a:off x="7668344" y="6318473"/>
            <a:ext cx="1279663" cy="365125"/>
          </a:xfrm>
        </p:spPr>
        <p:txBody>
          <a:bodyPr/>
          <a:lstStyle/>
          <a:p>
            <a:fld id="{EB8AAA5C-58CE-4220-AF0F-2B5E9367FF6B}" type="slidenum">
              <a:rPr kumimoji="1" lang="ja-JP" altLang="en-US" sz="1200" smtClean="0">
                <a:solidFill>
                  <a:schemeClr val="tx1"/>
                </a:solidFill>
              </a:rPr>
              <a:pPr/>
              <a:t>4</a:t>
            </a:fld>
            <a:endParaRPr kumimoji="1" lang="ja-JP" altLang="en-US" sz="1200" dirty="0">
              <a:solidFill>
                <a:schemeClr val="tx1"/>
              </a:solidFill>
            </a:endParaRPr>
          </a:p>
        </p:txBody>
      </p:sp>
    </p:spTree>
    <p:extLst>
      <p:ext uri="{BB962C8B-B14F-4D97-AF65-F5344CB8AC3E}">
        <p14:creationId xmlns:p14="http://schemas.microsoft.com/office/powerpoint/2010/main" val="203780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6992" y="1419536"/>
            <a:ext cx="6984776" cy="707886"/>
          </a:xfrm>
          <a:prstGeom prst="rect">
            <a:avLst/>
          </a:prstGeom>
          <a:noFill/>
        </p:spPr>
        <p:txBody>
          <a:bodyPr wrap="square" rtlCol="0">
            <a:spAutoFit/>
          </a:bodyPr>
          <a:lstStyle/>
          <a:p>
            <a:r>
              <a:rPr lang="ja-JP" altLang="en-US" sz="4000" dirty="0" smtClean="0">
                <a:solidFill>
                  <a:prstClr val="black"/>
                </a:solidFill>
                <a:latin typeface="UD デジタル 教科書体 NK-B" panose="02020700000000000000" pitchFamily="18" charset="-128"/>
                <a:ea typeface="UD デジタル 教科書体 NK-B" panose="02020700000000000000" pitchFamily="18" charset="-128"/>
              </a:rPr>
              <a:t>○ こんなことしていませんか？</a:t>
            </a:r>
            <a:endParaRPr lang="ja-JP" altLang="en-US" sz="4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576527" y="3702169"/>
            <a:ext cx="8106846" cy="954107"/>
          </a:xfrm>
          <a:prstGeom prst="rect">
            <a:avLst/>
          </a:prstGeom>
          <a:noFill/>
        </p:spPr>
        <p:txBody>
          <a:bodyPr wrap="square" rtlCol="0">
            <a:spAutoFit/>
          </a:bodyPr>
          <a:lstStyle/>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・やる気を</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出させると</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いう口実で 、きょうだい</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を</a:t>
            </a:r>
            <a:endParaRPr lang="en-US" altLang="ja-JP" sz="2800" dirty="0" smtClean="0">
              <a:solidFill>
                <a:srgbClr val="00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引き合いにしてけなした</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a:t>
            </a:r>
          </a:p>
        </p:txBody>
      </p:sp>
      <p:sp>
        <p:nvSpPr>
          <p:cNvPr id="7" name="テキスト ボックス 6"/>
          <p:cNvSpPr txBox="1"/>
          <p:nvPr/>
        </p:nvSpPr>
        <p:spPr>
          <a:xfrm>
            <a:off x="705514" y="4842031"/>
            <a:ext cx="8186966" cy="707886"/>
          </a:xfrm>
          <a:prstGeom prst="rect">
            <a:avLst/>
          </a:prstGeom>
          <a:noFill/>
        </p:spPr>
        <p:txBody>
          <a:bodyPr wrap="square" rtlCol="0">
            <a:spAutoFit/>
          </a:bodyPr>
          <a:lstStyle/>
          <a:p>
            <a:r>
              <a:rPr lang="ja-JP" altLang="en-US" sz="4000" dirty="0">
                <a:solidFill>
                  <a:srgbClr val="000000"/>
                </a:solidFill>
                <a:latin typeface="UD デジタル 教科書体 NK-B" panose="02020700000000000000" pitchFamily="18" charset="-128"/>
                <a:ea typeface="UD デジタル 教科書体 NK-B" panose="02020700000000000000" pitchFamily="18" charset="-128"/>
              </a:rPr>
              <a:t>→子どもの 心 を傷つける行為です</a:t>
            </a:r>
            <a:r>
              <a:rPr lang="ja-JP" altLang="en-US" sz="4000" dirty="0" smtClean="0">
                <a:solidFill>
                  <a:srgbClr val="000000"/>
                </a:solidFill>
                <a:latin typeface="UD デジタル 教科書体 NK-B" panose="02020700000000000000" pitchFamily="18" charset="-128"/>
                <a:ea typeface="UD デジタル 教科書体 NK-B" panose="02020700000000000000" pitchFamily="18" charset="-128"/>
              </a:rPr>
              <a:t>。</a:t>
            </a:r>
            <a:endParaRPr lang="ja-JP" altLang="en-US" sz="4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581103" y="2190162"/>
            <a:ext cx="7920880" cy="1384995"/>
          </a:xfrm>
          <a:prstGeom prst="rect">
            <a:avLst/>
          </a:prstGeom>
          <a:noFill/>
        </p:spPr>
        <p:txBody>
          <a:bodyPr wrap="square" rtlCol="0">
            <a:spAutoFit/>
          </a:bodyPr>
          <a:lstStyle/>
          <a:p>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・冗談のつもりで</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endParaRPr lang="en-US" altLang="ja-JP" sz="2800" dirty="0" smtClean="0">
              <a:solidFill>
                <a:srgbClr val="000000"/>
              </a:solidFill>
              <a:latin typeface="UD デジタル 教科書体 NK-B" panose="02020700000000000000" pitchFamily="18" charset="-128"/>
              <a:ea typeface="UD デジタル 教科書体 NK-B" panose="02020700000000000000" pitchFamily="18" charset="-128"/>
            </a:endParaRPr>
          </a:p>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「お前なんか生まれてこなければよかった」など</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a:t>
            </a:r>
            <a:endParaRPr lang="en-US" altLang="ja-JP" sz="2800" dirty="0" smtClean="0">
              <a:solidFill>
                <a:srgbClr val="000000"/>
              </a:solidFill>
              <a:latin typeface="UD デジタル 教科書体 NK-B" panose="02020700000000000000" pitchFamily="18" charset="-128"/>
              <a:ea typeface="UD デジタル 教科書体 NK-B" panose="02020700000000000000" pitchFamily="18" charset="-128"/>
            </a:endParaRPr>
          </a:p>
          <a:p>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　子ども</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rPr>
              <a:t>の存在を否定するようなことを</a:t>
            </a:r>
            <a:r>
              <a:rPr lang="ja-JP" altLang="en-US" sz="2800" dirty="0" smtClean="0">
                <a:solidFill>
                  <a:srgbClr val="000000"/>
                </a:solidFill>
                <a:latin typeface="UD デジタル 教科書体 NK-B" panose="02020700000000000000" pitchFamily="18" charset="-128"/>
                <a:ea typeface="UD デジタル 教科書体 NK-B" panose="02020700000000000000" pitchFamily="18" charset="-128"/>
              </a:rPr>
              <a:t>言った。</a:t>
            </a:r>
            <a:endParaRPr lang="ja-JP" altLang="en-US" sz="2800"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323528" y="440035"/>
            <a:ext cx="3960440" cy="646986"/>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「体罰」以外にも・・・</a:t>
            </a:r>
            <a:endParaRPr lang="en-US" altLang="ja-JP" sz="32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5" name="テキスト ボックス 14"/>
          <p:cNvSpPr txBox="1"/>
          <p:nvPr/>
        </p:nvSpPr>
        <p:spPr>
          <a:xfrm>
            <a:off x="1228015" y="5973336"/>
            <a:ext cx="7272808" cy="510778"/>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どのような行為が「児童虐待」になるのでしょう・・・</a:t>
            </a:r>
            <a:endParaRPr lang="en-US" altLang="ja-JP"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 name="テキスト ボックス 8"/>
          <p:cNvSpPr txBox="1"/>
          <p:nvPr/>
        </p:nvSpPr>
        <p:spPr>
          <a:xfrm>
            <a:off x="3384839" y="5549917"/>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7668344" y="6329156"/>
            <a:ext cx="1279663" cy="365125"/>
          </a:xfrm>
        </p:spPr>
        <p:txBody>
          <a:bodyPr/>
          <a:lstStyle/>
          <a:p>
            <a:fld id="{EB8AAA5C-58CE-4220-AF0F-2B5E9367FF6B}" type="slidenum">
              <a:rPr kumimoji="1" lang="ja-JP" altLang="en-US" sz="1200" smtClean="0">
                <a:solidFill>
                  <a:schemeClr val="tx1"/>
                </a:solidFill>
              </a:rPr>
              <a:pPr/>
              <a:t>5</a:t>
            </a:fld>
            <a:endParaRPr kumimoji="1" lang="ja-JP" altLang="en-US" sz="1200" dirty="0">
              <a:solidFill>
                <a:schemeClr val="tx1"/>
              </a:solidFill>
            </a:endParaRPr>
          </a:p>
        </p:txBody>
      </p:sp>
    </p:spTree>
    <p:extLst>
      <p:ext uri="{BB962C8B-B14F-4D97-AF65-F5344CB8AC3E}">
        <p14:creationId xmlns:p14="http://schemas.microsoft.com/office/powerpoint/2010/main" val="26555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2513223"/>
            <a:ext cx="7920880" cy="3507343"/>
          </a:xfrm>
          <a:prstGeom prst="roundRect">
            <a:avLst/>
          </a:prstGeom>
          <a:gradFill flip="none" rotWithShape="1">
            <a:gsLst>
              <a:gs pos="0">
                <a:srgbClr val="FFFF66"/>
              </a:gs>
              <a:gs pos="50000">
                <a:srgbClr val="FFFF66"/>
              </a:gs>
              <a:gs pos="100000">
                <a:srgbClr val="FFC000"/>
              </a:gs>
            </a:gsLst>
            <a:lin ang="5400000" scaled="1"/>
            <a:tileRect/>
          </a:gradFill>
        </p:spPr>
        <p:txBody>
          <a:bodyPr wrap="square">
            <a:spAutoFit/>
          </a:bodyPr>
          <a:lstStyle/>
          <a:p>
            <a:pPr>
              <a:defRPr/>
            </a:pP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子ども</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の人格や才能等を伸ばし、社会に</a:t>
            </a: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おいて 自律した生活</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を</a:t>
            </a: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送れる</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ようにすること</a:t>
            </a: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等の</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目的から、 子どもをサポート</a:t>
            </a: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して 社会性を育む行為</a:t>
            </a:r>
            <a:r>
              <a:rPr lang="ja-JP" altLang="en-US" sz="36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en-US" altLang="ja-JP" sz="36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 name="テキスト ボックス 9"/>
          <p:cNvSpPr txBox="1"/>
          <p:nvPr/>
        </p:nvSpPr>
        <p:spPr>
          <a:xfrm>
            <a:off x="366152" y="1628800"/>
            <a:ext cx="3888432" cy="715089"/>
          </a:xfrm>
          <a:prstGeom prst="roundRect">
            <a:avLst/>
          </a:prstGeom>
          <a:gradFill flip="none" rotWithShape="1">
            <a:gsLst>
              <a:gs pos="0">
                <a:srgbClr val="FFC000"/>
              </a:gs>
              <a:gs pos="50000">
                <a:srgbClr val="FFFF66"/>
              </a:gs>
              <a:gs pos="100000">
                <a:srgbClr val="FFFFCC"/>
              </a:gs>
            </a:gsLst>
            <a:lin ang="5400000" scaled="1"/>
            <a:tileRect/>
          </a:gradFill>
        </p:spPr>
        <p:txBody>
          <a:bodyPr wrap="square">
            <a:spAutoFit/>
          </a:bodyPr>
          <a:lstStyle/>
          <a:p>
            <a:pPr>
              <a:defRPr/>
            </a:pPr>
            <a:r>
              <a:rPr lang="ja-JP" altLang="en-US" sz="36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「しつけ」とは・・・</a:t>
            </a:r>
            <a:endParaRPr lang="en-US" altLang="ja-JP" sz="36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3" name="タイトル 1"/>
          <p:cNvSpPr txBox="1">
            <a:spLocks/>
          </p:cNvSpPr>
          <p:nvPr/>
        </p:nvSpPr>
        <p:spPr>
          <a:xfrm>
            <a:off x="366152" y="549566"/>
            <a:ext cx="2368376" cy="645818"/>
          </a:xfrm>
          <a:prstGeom prst="roundRect">
            <a:avLst/>
          </a:prstGeom>
          <a:gradFill>
            <a:gsLst>
              <a:gs pos="0">
                <a:srgbClr val="FF9900"/>
              </a:gs>
              <a:gs pos="80000">
                <a:srgbClr val="FF9900"/>
              </a:gs>
              <a:gs pos="100000">
                <a:srgbClr val="FF9900"/>
              </a:gs>
            </a:gsLst>
          </a:gradFill>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ま ず</a:t>
            </a: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347864" y="6166304"/>
            <a:ext cx="5298534"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「体罰等によらない子育てのために　～みんなで育児を支える社会に～」 厚生労働省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a:xfrm>
            <a:off x="7668344" y="6316194"/>
            <a:ext cx="1279663" cy="365125"/>
          </a:xfrm>
        </p:spPr>
        <p:txBody>
          <a:bodyPr/>
          <a:lstStyle/>
          <a:p>
            <a:fld id="{EB8AAA5C-58CE-4220-AF0F-2B5E9367FF6B}" type="slidenum">
              <a:rPr kumimoji="1" lang="ja-JP" altLang="en-US" sz="1200" smtClean="0">
                <a:solidFill>
                  <a:schemeClr val="tx1"/>
                </a:solidFill>
              </a:rPr>
              <a:pPr/>
              <a:t>6</a:t>
            </a:fld>
            <a:endParaRPr kumimoji="1" lang="ja-JP" altLang="en-US" sz="1200" dirty="0">
              <a:solidFill>
                <a:schemeClr val="tx1"/>
              </a:solidFill>
            </a:endParaRPr>
          </a:p>
        </p:txBody>
      </p:sp>
    </p:spTree>
    <p:extLst>
      <p:ext uri="{BB962C8B-B14F-4D97-AF65-F5344CB8AC3E}">
        <p14:creationId xmlns:p14="http://schemas.microsoft.com/office/powerpoint/2010/main" val="415683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55583" y="295308"/>
            <a:ext cx="7571184"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　児童虐待とは・・・</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プレースホルダー 12"/>
          <p:cNvSpPr>
            <a:spLocks noGrp="1"/>
          </p:cNvSpPr>
          <p:nvPr>
            <p:ph type="body" idx="1"/>
          </p:nvPr>
        </p:nvSpPr>
        <p:spPr>
          <a:xfrm>
            <a:off x="557475" y="1307964"/>
            <a:ext cx="7967399" cy="1246590"/>
          </a:xfrm>
        </p:spPr>
        <p:txBody>
          <a:bodyPr spcCol="180000" anchor="ctr" anchorCtr="0">
            <a:normAutofit/>
          </a:bodyPr>
          <a:lstStyle/>
          <a:p>
            <a:pPr>
              <a:lnSpc>
                <a:spcPts val="2700"/>
              </a:lnSpc>
            </a:pPr>
            <a:r>
              <a:rPr lang="ja-JP" altLang="en-US" dirty="0" smtClean="0">
                <a:solidFill>
                  <a:schemeClr val="tx1"/>
                </a:solidFill>
              </a:rPr>
              <a:t>　</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児童</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虐待とは、親または親代わりの養育者が、子どもに対して加える「身体的・精神的・性的暴力」のことで、育児を放棄し食事の用意や身の回りの世話等を全く行わないことも児童虐待に</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含まれます。</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369914" y="2554554"/>
            <a:ext cx="4171260" cy="1926769"/>
          </a:xfrm>
          <a:prstGeom prst="roundRect">
            <a:avLst/>
          </a:prstGeom>
          <a:gradFill flip="none" rotWithShape="1">
            <a:gsLst>
              <a:gs pos="0">
                <a:srgbClr val="FFC000"/>
              </a:gs>
              <a:gs pos="50000">
                <a:srgbClr val="FFFF66"/>
              </a:gs>
              <a:gs pos="100000">
                <a:srgbClr val="FFFF66"/>
              </a:gs>
            </a:gsLst>
            <a:lin ang="5400000" scaled="1"/>
            <a:tileRect/>
          </a:gradFill>
        </p:spPr>
        <p:txBody>
          <a:bodyPr wrap="square">
            <a:spAutoFit/>
          </a:bodyPr>
          <a:lstStyle/>
          <a:p>
            <a:pPr algn="ct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身体的虐待</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2300"/>
              </a:lnSpc>
              <a:defRPr/>
            </a:pP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◆外傷</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を負わせる</a:t>
            </a:r>
          </a:p>
          <a:p>
            <a:pPr>
              <a:lnSpc>
                <a:spcPts val="2300"/>
              </a:lnSpc>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生命</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に危険のある暴行を行う</a:t>
            </a:r>
          </a:p>
          <a:p>
            <a:pPr>
              <a:lnSpc>
                <a:spcPts val="2300"/>
              </a:lnSpc>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意図的</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に子どもを病気に</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させる</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2300"/>
              </a:lnSpc>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300"/>
              </a:lnSpc>
              <a:defRPr/>
            </a:pPr>
            <a:endParaRPr lang="ja-JP" altLang="en-US" sz="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663631" y="4535588"/>
            <a:ext cx="4126851" cy="1940957"/>
          </a:xfrm>
          <a:prstGeom prst="roundRect">
            <a:avLst/>
          </a:prstGeom>
          <a:gradFill flip="none" rotWithShape="1">
            <a:gsLst>
              <a:gs pos="0">
                <a:srgbClr val="FFC000"/>
              </a:gs>
              <a:gs pos="49000">
                <a:srgbClr val="FFFF66"/>
              </a:gs>
              <a:gs pos="100000">
                <a:srgbClr val="FFFF66"/>
              </a:gs>
            </a:gsLst>
            <a:lin ang="5400000" scaled="1"/>
            <a:tileRect/>
          </a:gradFill>
        </p:spPr>
        <p:txBody>
          <a:bodyPr wrap="square">
            <a:spAutoFit/>
          </a:bodyPr>
          <a:lstStyle/>
          <a:p>
            <a:pPr algn="ctr">
              <a:defRPr/>
            </a:pPr>
            <a:r>
              <a:rPr lang="ja-JP" altLang="en-US" sz="2800" b="1" u="sng"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性</a:t>
            </a: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的虐待</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性的</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暴行、性的行為の強要</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性器</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を触るまたは触らせる　　　</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性器</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や性交を見せる</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ポルノグラフィー</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の被写体などに</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子どもを</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強要する     　　　　　　　  　             </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p>
        </p:txBody>
      </p:sp>
      <p:sp>
        <p:nvSpPr>
          <p:cNvPr id="20" name="テキスト ボックス 19"/>
          <p:cNvSpPr txBox="1"/>
          <p:nvPr/>
        </p:nvSpPr>
        <p:spPr>
          <a:xfrm>
            <a:off x="369916" y="4535588"/>
            <a:ext cx="4171258" cy="1940957"/>
          </a:xfrm>
          <a:prstGeom prst="roundRect">
            <a:avLst/>
          </a:prstGeom>
          <a:gradFill flip="none" rotWithShape="1">
            <a:gsLst>
              <a:gs pos="0">
                <a:srgbClr val="FFC000"/>
              </a:gs>
              <a:gs pos="50000">
                <a:srgbClr val="FFFF66"/>
              </a:gs>
              <a:gs pos="100000">
                <a:srgbClr val="FFFF66"/>
              </a:gs>
            </a:gsLst>
            <a:lin ang="5400000" scaled="1"/>
            <a:tileRect/>
          </a:gradFill>
        </p:spPr>
        <p:txBody>
          <a:bodyPr wrap="square">
            <a:spAutoFit/>
          </a:bodyPr>
          <a:lstStyle/>
          <a:p>
            <a:pPr algn="ct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ネグレクト</a:t>
            </a:r>
          </a:p>
          <a:p>
            <a:pPr>
              <a:lnSpc>
                <a:spcPts val="2300"/>
              </a:lnSpc>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の健康・安全への配慮を怠る</a:t>
            </a:r>
          </a:p>
          <a:p>
            <a:pPr>
              <a:lnSpc>
                <a:spcPts val="2300"/>
              </a:lnSpc>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食事</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、衣服、住居などが極端に</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不適</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切で</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2300"/>
              </a:lnSpc>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健康</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状態を損なうほどの</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無関心・怠慢</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2300"/>
              </a:lnSpc>
              <a:defRPr/>
            </a:pPr>
            <a:r>
              <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など</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nSpc>
                <a:spcPts val="400"/>
              </a:lnSpc>
              <a:defRPr/>
            </a:pPr>
            <a:endParaRPr lang="ja-JP" altLang="en-US" sz="200"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 name="テキスト ボックス 20"/>
          <p:cNvSpPr txBox="1"/>
          <p:nvPr/>
        </p:nvSpPr>
        <p:spPr>
          <a:xfrm>
            <a:off x="4664202" y="2540366"/>
            <a:ext cx="4126850" cy="1940957"/>
          </a:xfrm>
          <a:prstGeom prst="roundRect">
            <a:avLst/>
          </a:prstGeom>
          <a:gradFill flip="none" rotWithShape="1">
            <a:gsLst>
              <a:gs pos="0">
                <a:srgbClr val="FFC000"/>
              </a:gs>
              <a:gs pos="50000">
                <a:srgbClr val="FFFF66"/>
              </a:gs>
              <a:gs pos="100000">
                <a:srgbClr val="FFFF66"/>
              </a:gs>
            </a:gsLst>
            <a:lin ang="5400000" scaled="1"/>
            <a:tileRect/>
          </a:gradFill>
        </p:spPr>
        <p:txBody>
          <a:bodyPr wrap="square">
            <a:spAutoFit/>
          </a:bodyPr>
          <a:lstStyle/>
          <a:p>
            <a:pPr algn="ctr">
              <a:defRPr/>
            </a:pPr>
            <a:r>
              <a:rPr lang="ja-JP" altLang="en-US"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心理的虐待</a:t>
            </a:r>
            <a:endParaRPr lang="en-US" altLang="ja-JP" sz="2800" b="1" u="sng"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ことば</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による脅かし</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無視</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や拒否的な態度を示す</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兄弟</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姉妹と差別的な扱いをする </a:t>
            </a:r>
          </a:p>
          <a:p>
            <a:pPr>
              <a:defRPr/>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a:t>
            </a: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の目前で</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配偶者等に暴力をふるう　</a:t>
            </a:r>
            <a:endParaRPr lang="en-US" altLang="ja-JP"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など</a:t>
            </a:r>
            <a:endParaRPr lang="ja-JP" altLang="en-US" sz="16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3" name="テキスト ボックス 22"/>
          <p:cNvSpPr txBox="1"/>
          <p:nvPr/>
        </p:nvSpPr>
        <p:spPr>
          <a:xfrm>
            <a:off x="5886921" y="6476545"/>
            <a:ext cx="2839820"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子育てアドバイスブック 「クローバー」 より</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p:cNvSpPr txBox="1"/>
          <p:nvPr/>
        </p:nvSpPr>
        <p:spPr>
          <a:xfrm>
            <a:off x="5919395" y="2293969"/>
            <a:ext cx="2839820" cy="253916"/>
          </a:xfrm>
          <a:prstGeom prst="rect">
            <a:avLst/>
          </a:prstGeom>
          <a:noFill/>
        </p:spPr>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 「児童虐待の防止等に関する法律」参照</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a:xfrm>
            <a:off x="7686935" y="6338184"/>
            <a:ext cx="1279663" cy="365125"/>
          </a:xfrm>
        </p:spPr>
        <p:txBody>
          <a:bodyPr/>
          <a:lstStyle/>
          <a:p>
            <a:fld id="{EB8AAA5C-58CE-4220-AF0F-2B5E9367FF6B}" type="slidenum">
              <a:rPr kumimoji="1" lang="ja-JP" altLang="en-US" sz="1200" smtClean="0">
                <a:solidFill>
                  <a:schemeClr val="tx1"/>
                </a:solidFill>
              </a:rPr>
              <a:pPr/>
              <a:t>7</a:t>
            </a:fld>
            <a:endParaRPr kumimoji="1" lang="ja-JP" altLang="en-US" sz="1200" dirty="0">
              <a:solidFill>
                <a:schemeClr val="tx1"/>
              </a:solidFill>
            </a:endParaRPr>
          </a:p>
        </p:txBody>
      </p:sp>
    </p:spTree>
    <p:extLst>
      <p:ext uri="{BB962C8B-B14F-4D97-AF65-F5344CB8AC3E}">
        <p14:creationId xmlns:p14="http://schemas.microsoft.com/office/powerpoint/2010/main" val="1393652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67544" y="1268760"/>
            <a:ext cx="2373312" cy="645818"/>
          </a:xfrm>
          <a:prstGeom prst="roundRect">
            <a:avLst/>
          </a:prstGeom>
          <a:gradFill>
            <a:gsLst>
              <a:gs pos="0">
                <a:srgbClr val="FF9900"/>
              </a:gs>
              <a:gs pos="80000">
                <a:srgbClr val="FF9900"/>
              </a:gs>
              <a:gs pos="100000">
                <a:srgbClr val="FF9900"/>
              </a:gs>
            </a:gsLst>
          </a:gradFill>
          <a:ln>
            <a:noFill/>
          </a:ln>
        </p:spPr>
        <p:style>
          <a:lnRef idx="0">
            <a:schemeClr val="accent1"/>
          </a:lnRef>
          <a:fillRef idx="3">
            <a:schemeClr val="accent1"/>
          </a:fillRef>
          <a:effectRef idx="3">
            <a:schemeClr val="accent1"/>
          </a:effectRef>
          <a:fontRef idx="minor">
            <a:schemeClr val="lt1"/>
          </a:fontRef>
        </p:style>
        <p:txBody>
          <a:bodyPr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よ っ て、・・・</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83568" y="2492896"/>
            <a:ext cx="7704856" cy="1940957"/>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defRPr/>
            </a:pPr>
            <a:r>
              <a:rPr lang="ja-JP" altLang="en-US" sz="40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「しつけ」 と 「</a:t>
            </a:r>
            <a:r>
              <a:rPr lang="ja-JP" altLang="en-US" sz="54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虐待</a:t>
            </a:r>
            <a:r>
              <a:rPr lang="ja-JP" altLang="en-US"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は　</a:t>
            </a:r>
            <a:endParaRPr lang="en-US" altLang="ja-JP"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defRPr/>
            </a:pPr>
            <a:r>
              <a:rPr lang="en-US" altLang="ja-JP" sz="54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en-US" altLang="ja-JP"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違います。</a:t>
            </a:r>
            <a:endParaRPr lang="en-US" altLang="ja-JP" sz="5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6" name="テキスト ボックス 15"/>
          <p:cNvSpPr txBox="1"/>
          <p:nvPr/>
        </p:nvSpPr>
        <p:spPr>
          <a:xfrm>
            <a:off x="5796136" y="4581128"/>
            <a:ext cx="3492802"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子育てアドバイスブック 「クローバー」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a:xfrm>
            <a:off x="7668344" y="6309320"/>
            <a:ext cx="1279663" cy="365125"/>
          </a:xfrm>
        </p:spPr>
        <p:txBody>
          <a:bodyPr/>
          <a:lstStyle/>
          <a:p>
            <a:fld id="{EB8AAA5C-58CE-4220-AF0F-2B5E9367FF6B}" type="slidenum">
              <a:rPr kumimoji="1" lang="ja-JP" altLang="en-US" sz="1200" smtClean="0">
                <a:solidFill>
                  <a:schemeClr val="tx1"/>
                </a:solidFill>
              </a:rPr>
              <a:pPr/>
              <a:t>8</a:t>
            </a:fld>
            <a:endParaRPr kumimoji="1" lang="ja-JP" altLang="en-US" sz="1200" dirty="0">
              <a:solidFill>
                <a:schemeClr val="tx1"/>
              </a:solidFill>
            </a:endParaRPr>
          </a:p>
        </p:txBody>
      </p:sp>
    </p:spTree>
    <p:extLst>
      <p:ext uri="{BB962C8B-B14F-4D97-AF65-F5344CB8AC3E}">
        <p14:creationId xmlns:p14="http://schemas.microsoft.com/office/powerpoint/2010/main" val="240477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5921943" y="6055404"/>
            <a:ext cx="3492802" cy="253916"/>
          </a:xfrm>
          <a:prstGeom prst="rect">
            <a:avLst/>
          </a:prstGeom>
          <a:noFill/>
        </p:spPr>
        <p:txBody>
          <a:bodyPr wrap="square" rtlCol="0">
            <a:spAutoFit/>
          </a:bodyPr>
          <a:lstStyle/>
          <a:p>
            <a:r>
              <a:rPr lang="ja-JP" altLang="en-US" sz="1050" dirty="0" smtClean="0">
                <a:solidFill>
                  <a:prstClr val="black"/>
                </a:solidFill>
                <a:latin typeface="UD デジタル 教科書体 NK-R" panose="02020400000000000000" pitchFamily="18" charset="-128"/>
                <a:ea typeface="UD デジタル 教科書体 NK-R" panose="02020400000000000000" pitchFamily="18" charset="-128"/>
              </a:rPr>
              <a:t>子育てアドバイスブック 「クローバー」　より</a:t>
            </a:r>
            <a:endParaRPr lang="ja-JP" altLang="en-US" sz="105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a:xfrm>
            <a:off x="7668344" y="6309320"/>
            <a:ext cx="1279663" cy="365125"/>
          </a:xfrm>
        </p:spPr>
        <p:txBody>
          <a:bodyPr/>
          <a:lstStyle/>
          <a:p>
            <a:fld id="{EB8AAA5C-58CE-4220-AF0F-2B5E9367FF6B}" type="slidenum">
              <a:rPr lang="ja-JP" altLang="en-US" sz="1200" smtClean="0">
                <a:solidFill>
                  <a:prstClr val="black"/>
                </a:solidFill>
              </a:rPr>
              <a:pPr/>
              <a:t>9</a:t>
            </a:fld>
            <a:endParaRPr lang="ja-JP" altLang="en-US" sz="1200" dirty="0">
              <a:solidFill>
                <a:prstClr val="black"/>
              </a:solidFill>
            </a:endParaRPr>
          </a:p>
        </p:txBody>
      </p:sp>
      <p:sp>
        <p:nvSpPr>
          <p:cNvPr id="6" name="テキスト ボックス 5"/>
          <p:cNvSpPr txBox="1"/>
          <p:nvPr/>
        </p:nvSpPr>
        <p:spPr>
          <a:xfrm>
            <a:off x="745456" y="608977"/>
            <a:ext cx="7576823" cy="783193"/>
          </a:xfrm>
          <a:prstGeom prst="roundRect">
            <a:avLst/>
          </a:prstGeom>
          <a:gradFill flip="none" rotWithShape="1">
            <a:gsLst>
              <a:gs pos="0">
                <a:srgbClr val="FFC000"/>
              </a:gs>
              <a:gs pos="50000">
                <a:srgbClr val="FFFF66"/>
              </a:gs>
              <a:gs pos="100000">
                <a:srgbClr val="FFC000"/>
              </a:gs>
            </a:gsLst>
            <a:lin ang="5400000" scaled="1"/>
            <a:tileRect/>
          </a:gradFill>
        </p:spPr>
        <p:txBody>
          <a:bodyPr wrap="square">
            <a:spAutoFit/>
          </a:bodyPr>
          <a:lstStyle/>
          <a:p>
            <a:pPr algn="ctr">
              <a:defRPr/>
            </a:pPr>
            <a:r>
              <a:rPr lang="ja-JP" altLang="en-US" sz="4000" b="1" spc="-150"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茨城県子どもを虐待から守る条例</a:t>
            </a:r>
            <a:endParaRPr lang="en-US" altLang="ja-JP" sz="4000" b="1" spc="-150"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正方形/長方形 2"/>
          <p:cNvSpPr/>
          <p:nvPr/>
        </p:nvSpPr>
        <p:spPr>
          <a:xfrm>
            <a:off x="437652" y="2027738"/>
            <a:ext cx="8192430" cy="3662541"/>
          </a:xfrm>
          <a:prstGeom prst="rect">
            <a:avLst/>
          </a:prstGeom>
        </p:spPr>
        <p:txBody>
          <a:bodyPr wrap="square">
            <a:spAutoFit/>
          </a:bodyPr>
          <a:lstStyle/>
          <a:p>
            <a:pPr marL="222885" marR="114300" indent="-222885"/>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第５条 保護者</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は</a:t>
            </a:r>
            <a:r>
              <a:rPr lang="ja-JP" altLang="en-US"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基本</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理念に</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のっとり</a:t>
            </a:r>
            <a:r>
              <a:rPr lang="ja-JP" altLang="en-US"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、子育てに</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ついて</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第一義的責任を有していることを深く自覚</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しなければ</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ならない</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en-US"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22885" marR="114300" indent="-222885"/>
            <a:endParaRPr lang="ja-JP" altLang="ja-JP" sz="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222885" marR="114300" indent="-222885"/>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２ </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保護者</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は</a:t>
            </a:r>
            <a:r>
              <a:rPr lang="ja-JP" altLang="en-US"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基本理念</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に</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のっとり</a:t>
            </a:r>
            <a:r>
              <a:rPr lang="ja-JP" altLang="en-US"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体罰</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及び虐待</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を行わないよう</a:t>
            </a:r>
            <a:r>
              <a:rPr lang="ja-JP" altLang="en-US"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子育てについて</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の正しい理解を</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深め</a:t>
            </a:r>
            <a:r>
              <a:rPr lang="ja-JP" altLang="en-US"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その</a:t>
            </a:r>
            <a:r>
              <a:rPr lang="ja-JP" altLang="ja-JP" sz="32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子どもが健やかに成長することが</a:t>
            </a:r>
            <a:r>
              <a:rPr lang="ja-JP" altLang="ja-JP" sz="3200" kern="100" dirty="0" smtClean="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できるよう努めなければならない。 </a:t>
            </a:r>
            <a:endParaRPr lang="ja-JP" altLang="ja-JP" sz="3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Tree>
    <p:extLst>
      <p:ext uri="{BB962C8B-B14F-4D97-AF65-F5344CB8AC3E}">
        <p14:creationId xmlns:p14="http://schemas.microsoft.com/office/powerpoint/2010/main" val="4038152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ユーザー定義 5">
      <a:dk1>
        <a:sysClr val="windowText" lastClr="000000"/>
      </a:dk1>
      <a:lt1>
        <a:sysClr val="window" lastClr="FFFFFF"/>
      </a:lt1>
      <a:dk2>
        <a:srgbClr val="212745"/>
      </a:dk2>
      <a:lt2>
        <a:srgbClr val="FFFFFF"/>
      </a:lt2>
      <a:accent1>
        <a:srgbClr val="00B0F0"/>
      </a:accent1>
      <a:accent2>
        <a:srgbClr val="FFFF00"/>
      </a:accent2>
      <a:accent3>
        <a:srgbClr val="A7EA52"/>
      </a:accent3>
      <a:accent4>
        <a:srgbClr val="FE0CFF"/>
      </a:accent4>
      <a:accent5>
        <a:srgbClr val="FFC000"/>
      </a:accent5>
      <a:accent6>
        <a:srgbClr val="6ED1F4"/>
      </a:accent6>
      <a:hlink>
        <a:srgbClr val="FFFF00"/>
      </a:hlink>
      <a:folHlink>
        <a:srgbClr val="FECEFF"/>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基礎</Template>
  <TotalTime>12297</TotalTime>
  <Words>1202</Words>
  <Application>Microsoft Office PowerPoint</Application>
  <PresentationFormat>画面に合わせる (4:3)</PresentationFormat>
  <Paragraphs>324</Paragraphs>
  <Slides>28</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Meiryo UI</vt:lpstr>
      <vt:lpstr>ＭＳ Ｐゴシック</vt:lpstr>
      <vt:lpstr>ＭＳ ゴシック</vt:lpstr>
      <vt:lpstr>新細明體</vt:lpstr>
      <vt:lpstr>UD デジタル 教科書体 NK-B</vt:lpstr>
      <vt:lpstr>UD デジタル 教科書体 NK-R</vt:lpstr>
      <vt:lpstr>Calibri</vt:lpstr>
      <vt:lpstr>Corbel</vt:lpstr>
      <vt:lpstr>Tahoma</vt:lpstr>
      <vt:lpstr>Times New Roman</vt:lpstr>
      <vt:lpstr>基礎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　児童虐待とは・・・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茨城県</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企画部情報政策課</dc:creator>
  <cp:lastModifiedBy>企画部情報政策課</cp:lastModifiedBy>
  <cp:revision>715</cp:revision>
  <cp:lastPrinted>2021-01-03T00:42:13Z</cp:lastPrinted>
  <dcterms:created xsi:type="dcterms:W3CDTF">2017-08-01T00:21:45Z</dcterms:created>
  <dcterms:modified xsi:type="dcterms:W3CDTF">2021-01-05T21:55:36Z</dcterms:modified>
</cp:coreProperties>
</file>